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7" r:id="rId2"/>
    <p:sldId id="258" r:id="rId3"/>
    <p:sldId id="268" r:id="rId4"/>
    <p:sldId id="269" r:id="rId5"/>
    <p:sldId id="260" r:id="rId6"/>
    <p:sldId id="261" r:id="rId7"/>
    <p:sldId id="262" r:id="rId8"/>
    <p:sldId id="263" r:id="rId9"/>
    <p:sldId id="272" r:id="rId10"/>
    <p:sldId id="264" r:id="rId11"/>
    <p:sldId id="265" r:id="rId12"/>
    <p:sldId id="273" r:id="rId13"/>
    <p:sldId id="271"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59" autoAdjust="0"/>
    <p:restoredTop sz="94364" autoAdjust="0"/>
  </p:normalViewPr>
  <p:slideViewPr>
    <p:cSldViewPr snapToGrid="0">
      <p:cViewPr varScale="1">
        <p:scale>
          <a:sx n="69" d="100"/>
          <a:sy n="69" d="100"/>
        </p:scale>
        <p:origin x="1356" y="7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BE58D1-8CC3-4E18-A04A-79FA6A4218C9}" type="datetimeFigureOut">
              <a:rPr lang="en-US" smtClean="0"/>
              <a:t>2/6/2023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EEAC16-4EA8-4E54-AF08-E60929C85145}" type="slidenum">
              <a:rPr lang="en-US" smtClean="0"/>
              <a:t>‹#›</a:t>
            </a:fld>
            <a:endParaRPr lang="en-US"/>
          </a:p>
        </p:txBody>
      </p:sp>
    </p:spTree>
    <p:extLst>
      <p:ext uri="{BB962C8B-B14F-4D97-AF65-F5344CB8AC3E}">
        <p14:creationId xmlns:p14="http://schemas.microsoft.com/office/powerpoint/2010/main" val="2646283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EEAC16-4EA8-4E54-AF08-E60929C85145}" type="slidenum">
              <a:rPr lang="en-US" smtClean="0"/>
              <a:t>1</a:t>
            </a:fld>
            <a:endParaRPr lang="en-US"/>
          </a:p>
        </p:txBody>
      </p:sp>
    </p:spTree>
    <p:extLst>
      <p:ext uri="{BB962C8B-B14F-4D97-AF65-F5344CB8AC3E}">
        <p14:creationId xmlns:p14="http://schemas.microsoft.com/office/powerpoint/2010/main" val="3840981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EEAC16-4EA8-4E54-AF08-E60929C85145}" type="slidenum">
              <a:rPr lang="en-US" smtClean="0"/>
              <a:t>7</a:t>
            </a:fld>
            <a:endParaRPr lang="en-US"/>
          </a:p>
        </p:txBody>
      </p:sp>
    </p:spTree>
    <p:extLst>
      <p:ext uri="{BB962C8B-B14F-4D97-AF65-F5344CB8AC3E}">
        <p14:creationId xmlns:p14="http://schemas.microsoft.com/office/powerpoint/2010/main" val="2156929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33</a:t>
            </a:r>
            <a:endParaRPr lang="en-US" dirty="0"/>
          </a:p>
        </p:txBody>
      </p:sp>
      <p:sp>
        <p:nvSpPr>
          <p:cNvPr id="4" name="Slide Number Placeholder 3"/>
          <p:cNvSpPr>
            <a:spLocks noGrp="1"/>
          </p:cNvSpPr>
          <p:nvPr>
            <p:ph type="sldNum" sz="quarter" idx="10"/>
          </p:nvPr>
        </p:nvSpPr>
        <p:spPr/>
        <p:txBody>
          <a:bodyPr/>
          <a:lstStyle/>
          <a:p>
            <a:fld id="{C7EEAC16-4EA8-4E54-AF08-E60929C85145}" type="slidenum">
              <a:rPr lang="en-US" smtClean="0"/>
              <a:t>10</a:t>
            </a:fld>
            <a:endParaRPr lang="en-US"/>
          </a:p>
        </p:txBody>
      </p:sp>
    </p:spTree>
    <p:extLst>
      <p:ext uri="{BB962C8B-B14F-4D97-AF65-F5344CB8AC3E}">
        <p14:creationId xmlns:p14="http://schemas.microsoft.com/office/powerpoint/2010/main" val="2244087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C7EEAC16-4EA8-4E54-AF08-E60929C85145}" type="slidenum">
              <a:rPr lang="en-US" smtClean="0"/>
              <a:t>11</a:t>
            </a:fld>
            <a:endParaRPr lang="en-US"/>
          </a:p>
        </p:txBody>
      </p:sp>
    </p:spTree>
    <p:extLst>
      <p:ext uri="{BB962C8B-B14F-4D97-AF65-F5344CB8AC3E}">
        <p14:creationId xmlns:p14="http://schemas.microsoft.com/office/powerpoint/2010/main" val="1838932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4"/>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F2DE934-9CAB-4A97-B37F-D06CC37C8414}" type="datetimeFigureOut">
              <a:rPr lang="en-US" smtClean="0"/>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534B8D-B606-4A33-B233-988D909391AA}" type="slidenum">
              <a:rPr lang="en-US" smtClean="0"/>
              <a:t>‹#›</a:t>
            </a:fld>
            <a:endParaRPr lang="en-US"/>
          </a:p>
        </p:txBody>
      </p:sp>
    </p:spTree>
    <p:extLst>
      <p:ext uri="{BB962C8B-B14F-4D97-AF65-F5344CB8AC3E}">
        <p14:creationId xmlns:p14="http://schemas.microsoft.com/office/powerpoint/2010/main" val="186145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F2DE934-9CAB-4A97-B37F-D06CC37C8414}" type="datetimeFigureOut">
              <a:rPr lang="en-US" smtClean="0"/>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534B8D-B606-4A33-B233-988D909391AA}" type="slidenum">
              <a:rPr lang="en-US" smtClean="0"/>
              <a:t>‹#›</a:t>
            </a:fld>
            <a:endParaRPr lang="en-US"/>
          </a:p>
        </p:txBody>
      </p:sp>
    </p:spTree>
    <p:extLst>
      <p:ext uri="{BB962C8B-B14F-4D97-AF65-F5344CB8AC3E}">
        <p14:creationId xmlns:p14="http://schemas.microsoft.com/office/powerpoint/2010/main" val="1942707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6"/>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1" y="365126"/>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F2DE934-9CAB-4A97-B37F-D06CC37C8414}" type="datetimeFigureOut">
              <a:rPr lang="en-US" smtClean="0"/>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534B8D-B606-4A33-B233-988D909391AA}" type="slidenum">
              <a:rPr lang="en-US" smtClean="0"/>
              <a:t>‹#›</a:t>
            </a:fld>
            <a:endParaRPr lang="en-US"/>
          </a:p>
        </p:txBody>
      </p:sp>
    </p:spTree>
    <p:extLst>
      <p:ext uri="{BB962C8B-B14F-4D97-AF65-F5344CB8AC3E}">
        <p14:creationId xmlns:p14="http://schemas.microsoft.com/office/powerpoint/2010/main" val="3742267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F2DE934-9CAB-4A97-B37F-D06CC37C8414}" type="datetimeFigureOut">
              <a:rPr lang="en-US" smtClean="0"/>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534B8D-B606-4A33-B233-988D909391AA}" type="slidenum">
              <a:rPr lang="en-US" smtClean="0"/>
              <a:t>‹#›</a:t>
            </a:fld>
            <a:endParaRPr lang="en-US"/>
          </a:p>
        </p:txBody>
      </p:sp>
    </p:spTree>
    <p:extLst>
      <p:ext uri="{BB962C8B-B14F-4D97-AF65-F5344CB8AC3E}">
        <p14:creationId xmlns:p14="http://schemas.microsoft.com/office/powerpoint/2010/main" val="2964692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9" y="1709740"/>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9" y="4589465"/>
            <a:ext cx="7886700" cy="1500187"/>
          </a:xfrm>
        </p:spPr>
        <p:txBody>
          <a:bodyPr/>
          <a:lstStyle>
            <a:lvl1pPr marL="0" indent="0">
              <a:buNone/>
              <a:defRPr sz="24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F2DE934-9CAB-4A97-B37F-D06CC37C8414}" type="datetimeFigureOut">
              <a:rPr lang="en-US" smtClean="0"/>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534B8D-B606-4A33-B233-988D909391AA}" type="slidenum">
              <a:rPr lang="en-US" smtClean="0"/>
              <a:t>‹#›</a:t>
            </a:fld>
            <a:endParaRPr lang="en-US"/>
          </a:p>
        </p:txBody>
      </p:sp>
    </p:spTree>
    <p:extLst>
      <p:ext uri="{BB962C8B-B14F-4D97-AF65-F5344CB8AC3E}">
        <p14:creationId xmlns:p14="http://schemas.microsoft.com/office/powerpoint/2010/main" val="3886509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1"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1"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F2DE934-9CAB-4A97-B37F-D06CC37C8414}" type="datetimeFigureOut">
              <a:rPr lang="en-US" smtClean="0"/>
              <a:t>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534B8D-B606-4A33-B233-988D909391AA}" type="slidenum">
              <a:rPr lang="en-US" smtClean="0"/>
              <a:t>‹#›</a:t>
            </a:fld>
            <a:endParaRPr lang="en-US"/>
          </a:p>
        </p:txBody>
      </p:sp>
    </p:spTree>
    <p:extLst>
      <p:ext uri="{BB962C8B-B14F-4D97-AF65-F5344CB8AC3E}">
        <p14:creationId xmlns:p14="http://schemas.microsoft.com/office/powerpoint/2010/main" val="2437917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2" y="365127"/>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4"/>
            <a:ext cx="3868340"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1" y="1681164"/>
            <a:ext cx="3887391"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F2DE934-9CAB-4A97-B37F-D06CC37C8414}" type="datetimeFigureOut">
              <a:rPr lang="en-US" smtClean="0"/>
              <a:t>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534B8D-B606-4A33-B233-988D909391AA}" type="slidenum">
              <a:rPr lang="en-US" smtClean="0"/>
              <a:t>‹#›</a:t>
            </a:fld>
            <a:endParaRPr lang="en-US"/>
          </a:p>
        </p:txBody>
      </p:sp>
    </p:spTree>
    <p:extLst>
      <p:ext uri="{BB962C8B-B14F-4D97-AF65-F5344CB8AC3E}">
        <p14:creationId xmlns:p14="http://schemas.microsoft.com/office/powerpoint/2010/main" val="867947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F2DE934-9CAB-4A97-B37F-D06CC37C8414}" type="datetimeFigureOut">
              <a:rPr lang="en-US" smtClean="0"/>
              <a:t>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534B8D-B606-4A33-B233-988D909391AA}" type="slidenum">
              <a:rPr lang="en-US" smtClean="0"/>
              <a:t>‹#›</a:t>
            </a:fld>
            <a:endParaRPr lang="en-US"/>
          </a:p>
        </p:txBody>
      </p:sp>
    </p:spTree>
    <p:extLst>
      <p:ext uri="{BB962C8B-B14F-4D97-AF65-F5344CB8AC3E}">
        <p14:creationId xmlns:p14="http://schemas.microsoft.com/office/powerpoint/2010/main" val="2267014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2DE934-9CAB-4A97-B37F-D06CC37C8414}" type="datetimeFigureOut">
              <a:rPr lang="en-US" smtClean="0"/>
              <a:t>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534B8D-B606-4A33-B233-988D909391AA}" type="slidenum">
              <a:rPr lang="en-US" smtClean="0"/>
              <a:t>‹#›</a:t>
            </a:fld>
            <a:endParaRPr lang="en-US"/>
          </a:p>
        </p:txBody>
      </p:sp>
    </p:spTree>
    <p:extLst>
      <p:ext uri="{BB962C8B-B14F-4D97-AF65-F5344CB8AC3E}">
        <p14:creationId xmlns:p14="http://schemas.microsoft.com/office/powerpoint/2010/main" val="2315443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9"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7"/>
            <a:ext cx="462915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9"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F2DE934-9CAB-4A97-B37F-D06CC37C8414}" type="datetimeFigureOut">
              <a:rPr lang="en-US" smtClean="0"/>
              <a:t>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534B8D-B606-4A33-B233-988D909391AA}" type="slidenum">
              <a:rPr lang="en-US" smtClean="0"/>
              <a:t>‹#›</a:t>
            </a:fld>
            <a:endParaRPr lang="en-US"/>
          </a:p>
        </p:txBody>
      </p:sp>
    </p:spTree>
    <p:extLst>
      <p:ext uri="{BB962C8B-B14F-4D97-AF65-F5344CB8AC3E}">
        <p14:creationId xmlns:p14="http://schemas.microsoft.com/office/powerpoint/2010/main" val="532231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9"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7"/>
            <a:ext cx="4629151"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9"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F2DE934-9CAB-4A97-B37F-D06CC37C8414}" type="datetimeFigureOut">
              <a:rPr lang="en-US" smtClean="0"/>
              <a:t>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534B8D-B606-4A33-B233-988D909391AA}" type="slidenum">
              <a:rPr lang="en-US" smtClean="0"/>
              <a:t>‹#›</a:t>
            </a:fld>
            <a:endParaRPr lang="en-US"/>
          </a:p>
        </p:txBody>
      </p:sp>
    </p:spTree>
    <p:extLst>
      <p:ext uri="{BB962C8B-B14F-4D97-AF65-F5344CB8AC3E}">
        <p14:creationId xmlns:p14="http://schemas.microsoft.com/office/powerpoint/2010/main" val="3884379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365127"/>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1"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1" y="6356352"/>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2DE934-9CAB-4A97-B37F-D06CC37C8414}" type="datetimeFigureOut">
              <a:rPr lang="en-US" smtClean="0"/>
              <a:t>2/6/2023</a:t>
            </a:fld>
            <a:endParaRPr lang="en-US"/>
          </a:p>
        </p:txBody>
      </p:sp>
      <p:sp>
        <p:nvSpPr>
          <p:cNvPr id="5" name="Footer Placeholder 4"/>
          <p:cNvSpPr>
            <a:spLocks noGrp="1"/>
          </p:cNvSpPr>
          <p:nvPr>
            <p:ph type="ftr" sz="quarter" idx="3"/>
          </p:nvPr>
        </p:nvSpPr>
        <p:spPr>
          <a:xfrm>
            <a:off x="3028951" y="6356352"/>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1" y="6356352"/>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534B8D-B606-4A33-B233-988D909391AA}" type="slidenum">
              <a:rPr lang="en-US" smtClean="0"/>
              <a:t>‹#›</a:t>
            </a:fld>
            <a:endParaRPr lang="en-US"/>
          </a:p>
        </p:txBody>
      </p:sp>
    </p:spTree>
    <p:extLst>
      <p:ext uri="{BB962C8B-B14F-4D97-AF65-F5344CB8AC3E}">
        <p14:creationId xmlns:p14="http://schemas.microsoft.com/office/powerpoint/2010/main" val="26897985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8764" y="414053"/>
            <a:ext cx="8229599" cy="6308394"/>
          </a:xfrm>
          <a:prstGeom prst="rect">
            <a:avLst/>
          </a:prstGeom>
        </p:spPr>
        <p:txBody>
          <a:bodyPr wrap="square">
            <a:spAutoFit/>
          </a:bodyPr>
          <a:lstStyle/>
          <a:p>
            <a:pPr marR="292100" algn="ctr">
              <a:lnSpc>
                <a:spcPct val="95000"/>
              </a:lnSpc>
              <a:spcAft>
                <a:spcPts val="800"/>
              </a:spcAft>
            </a:pPr>
            <a:r>
              <a:rPr lang="en-US" sz="3600" b="1" dirty="0" smtClean="0">
                <a:solidFill>
                  <a:srgbClr val="FF0000"/>
                </a:solidFill>
                <a:latin typeface="Candara" panose="020E0502030303020204" pitchFamily="34" charset="0"/>
                <a:ea typeface="Times New Roman" panose="02020603050405020304" pitchFamily="18" charset="0"/>
                <a:cs typeface="Arial" panose="020B0604020202020204" pitchFamily="34" charset="0"/>
              </a:rPr>
              <a:t>A </a:t>
            </a:r>
            <a:r>
              <a:rPr lang="en-US" sz="3600" b="1" dirty="0">
                <a:solidFill>
                  <a:srgbClr val="FF0000"/>
                </a:solidFill>
                <a:latin typeface="Candara" panose="020E0502030303020204" pitchFamily="34" charset="0"/>
                <a:ea typeface="Times New Roman" panose="02020603050405020304" pitchFamily="18" charset="0"/>
                <a:cs typeface="Arial" panose="020B0604020202020204" pitchFamily="34" charset="0"/>
              </a:rPr>
              <a:t>technical note on demonstration farms (DEMO FARMS)</a:t>
            </a:r>
            <a:endParaRPr lang="en-US" sz="3600" dirty="0" smtClean="0">
              <a:solidFill>
                <a:srgbClr val="FF0000"/>
              </a:solidFill>
              <a:effectLst/>
              <a:latin typeface="Candara" panose="020E0502030303020204" pitchFamily="34" charset="0"/>
              <a:ea typeface="Calibri" panose="020F0502020204030204" pitchFamily="34" charset="0"/>
              <a:cs typeface="Arial" panose="020B0604020202020204" pitchFamily="34" charset="0"/>
            </a:endParaRPr>
          </a:p>
          <a:p>
            <a:pPr marR="292100" algn="ctr">
              <a:lnSpc>
                <a:spcPct val="95000"/>
              </a:lnSpc>
              <a:spcAft>
                <a:spcPts val="800"/>
              </a:spcAft>
            </a:pPr>
            <a:endParaRPr lang="en-US" sz="3600" b="1" dirty="0" smtClean="0">
              <a:effectLst/>
              <a:latin typeface="Candara" panose="020E0502030303020204" pitchFamily="34" charset="0"/>
              <a:ea typeface="Times New Roman" panose="02020603050405020304" pitchFamily="18" charset="0"/>
              <a:cs typeface="Arial" panose="020B0604020202020204" pitchFamily="34" charset="0"/>
            </a:endParaRPr>
          </a:p>
          <a:p>
            <a:pPr marR="292100" algn="ctr">
              <a:lnSpc>
                <a:spcPct val="95000"/>
              </a:lnSpc>
              <a:spcAft>
                <a:spcPts val="800"/>
              </a:spcAft>
            </a:pPr>
            <a:endParaRPr lang="en-US" sz="2400" b="1" dirty="0" smtClean="0">
              <a:effectLst/>
              <a:latin typeface="Candara" panose="020E0502030303020204" pitchFamily="34" charset="0"/>
              <a:ea typeface="Times New Roman" panose="02020603050405020304" pitchFamily="18" charset="0"/>
              <a:cs typeface="Arial" panose="020B0604020202020204" pitchFamily="34" charset="0"/>
            </a:endParaRPr>
          </a:p>
          <a:p>
            <a:pPr marR="292100" algn="ctr">
              <a:lnSpc>
                <a:spcPct val="95000"/>
              </a:lnSpc>
              <a:spcAft>
                <a:spcPts val="800"/>
              </a:spcAft>
            </a:pPr>
            <a:endParaRPr lang="en-US" sz="2400" b="1" dirty="0" smtClean="0">
              <a:effectLst/>
              <a:latin typeface="Candara" panose="020E0502030303020204" pitchFamily="34" charset="0"/>
              <a:ea typeface="Times New Roman" panose="02020603050405020304" pitchFamily="18" charset="0"/>
              <a:cs typeface="Arial" panose="020B0604020202020204" pitchFamily="34" charset="0"/>
            </a:endParaRPr>
          </a:p>
          <a:p>
            <a:pPr marR="292100" algn="ctr">
              <a:lnSpc>
                <a:spcPct val="95000"/>
              </a:lnSpc>
              <a:spcAft>
                <a:spcPts val="800"/>
              </a:spcAft>
            </a:pPr>
            <a:endParaRPr lang="en-US" sz="2400" b="1" dirty="0">
              <a:latin typeface="Candara" panose="020E0502030303020204" pitchFamily="34" charset="0"/>
              <a:ea typeface="Times New Roman" panose="02020603050405020304" pitchFamily="18" charset="0"/>
              <a:cs typeface="Arial" panose="020B0604020202020204" pitchFamily="34" charset="0"/>
            </a:endParaRPr>
          </a:p>
          <a:p>
            <a:pPr marR="292100" algn="ctr">
              <a:lnSpc>
                <a:spcPct val="95000"/>
              </a:lnSpc>
              <a:spcAft>
                <a:spcPts val="800"/>
              </a:spcAft>
            </a:pPr>
            <a:endParaRPr lang="en-US" sz="2400" b="1" dirty="0" smtClean="0">
              <a:effectLst/>
              <a:latin typeface="Candara" panose="020E0502030303020204" pitchFamily="34" charset="0"/>
              <a:ea typeface="Times New Roman" panose="02020603050405020304" pitchFamily="18" charset="0"/>
              <a:cs typeface="Arial" panose="020B0604020202020204" pitchFamily="34" charset="0"/>
            </a:endParaRPr>
          </a:p>
          <a:p>
            <a:pPr marR="292100" algn="ctr">
              <a:lnSpc>
                <a:spcPct val="95000"/>
              </a:lnSpc>
              <a:spcAft>
                <a:spcPts val="800"/>
              </a:spcAft>
            </a:pPr>
            <a:endParaRPr lang="en-US" sz="2400" b="1" dirty="0">
              <a:latin typeface="Candara" panose="020E0502030303020204" pitchFamily="34" charset="0"/>
              <a:ea typeface="Times New Roman" panose="02020603050405020304" pitchFamily="18" charset="0"/>
              <a:cs typeface="Arial" panose="020B0604020202020204" pitchFamily="34" charset="0"/>
            </a:endParaRPr>
          </a:p>
          <a:p>
            <a:pPr marR="292100" algn="ctr">
              <a:lnSpc>
                <a:spcPct val="95000"/>
              </a:lnSpc>
              <a:spcAft>
                <a:spcPts val="800"/>
              </a:spcAft>
            </a:pPr>
            <a:endParaRPr lang="en-US" sz="2400" b="1" dirty="0" smtClean="0">
              <a:effectLst/>
              <a:latin typeface="Candara" panose="020E0502030303020204" pitchFamily="34" charset="0"/>
              <a:ea typeface="Times New Roman" panose="02020603050405020304" pitchFamily="18" charset="0"/>
              <a:cs typeface="Arial" panose="020B0604020202020204" pitchFamily="34" charset="0"/>
            </a:endParaRPr>
          </a:p>
          <a:p>
            <a:pPr marR="292100" algn="ctr">
              <a:lnSpc>
                <a:spcPct val="95000"/>
              </a:lnSpc>
              <a:spcAft>
                <a:spcPts val="800"/>
              </a:spcAft>
            </a:pPr>
            <a:endParaRPr lang="en-US" sz="2400" b="1" dirty="0" smtClean="0">
              <a:effectLst/>
              <a:latin typeface="Candara" panose="020E0502030303020204" pitchFamily="34" charset="0"/>
              <a:ea typeface="Times New Roman" panose="02020603050405020304" pitchFamily="18" charset="0"/>
              <a:cs typeface="Arial" panose="020B0604020202020204" pitchFamily="34" charset="0"/>
            </a:endParaRPr>
          </a:p>
          <a:p>
            <a:pPr marR="292100" algn="ctr">
              <a:lnSpc>
                <a:spcPct val="95000"/>
              </a:lnSpc>
              <a:spcAft>
                <a:spcPts val="800"/>
              </a:spcAft>
            </a:pPr>
            <a:endParaRPr lang="en-US" sz="2400" b="1" dirty="0" smtClean="0">
              <a:effectLst/>
              <a:latin typeface="Candara" panose="020E0502030303020204" pitchFamily="34" charset="0"/>
              <a:ea typeface="Times New Roman" panose="02020603050405020304" pitchFamily="18" charset="0"/>
              <a:cs typeface="Arial" panose="020B0604020202020204" pitchFamily="34" charset="0"/>
            </a:endParaRPr>
          </a:p>
          <a:p>
            <a:pPr marR="292100" algn="ctr">
              <a:lnSpc>
                <a:spcPct val="95000"/>
              </a:lnSpc>
              <a:spcAft>
                <a:spcPts val="800"/>
              </a:spcAft>
            </a:pPr>
            <a:endParaRPr lang="en-US" sz="2400" b="1" i="1" dirty="0" smtClean="0">
              <a:effectLst/>
              <a:latin typeface="Bradley Hand ITC" panose="03070402050302030203" pitchFamily="66" charset="0"/>
              <a:ea typeface="Times New Roman" panose="02020603050405020304" pitchFamily="18" charset="0"/>
              <a:cs typeface="Arial" panose="020B0604020202020204" pitchFamily="34" charset="0"/>
            </a:endParaRPr>
          </a:p>
          <a:p>
            <a:pPr marR="292100" algn="ctr">
              <a:lnSpc>
                <a:spcPct val="95000"/>
              </a:lnSpc>
              <a:spcAft>
                <a:spcPts val="800"/>
              </a:spcAft>
            </a:pPr>
            <a:r>
              <a:rPr lang="en-US" sz="2400" b="1" i="1" dirty="0" smtClean="0">
                <a:effectLst/>
                <a:latin typeface="Bradley Hand ITC" panose="03070402050302030203" pitchFamily="66" charset="0"/>
                <a:ea typeface="Times New Roman" panose="02020603050405020304" pitchFamily="18" charset="0"/>
                <a:cs typeface="Arial" panose="020B0604020202020204" pitchFamily="34" charset="0"/>
              </a:rPr>
              <a:t>Mohamed El Mukhtar </a:t>
            </a:r>
            <a:r>
              <a:rPr lang="en-US" sz="2400" b="1" i="1" dirty="0" err="1" smtClean="0">
                <a:effectLst/>
                <a:latin typeface="Bradley Hand ITC" panose="03070402050302030203" pitchFamily="66" charset="0"/>
                <a:ea typeface="Times New Roman" panose="02020603050405020304" pitchFamily="18" charset="0"/>
                <a:cs typeface="Arial" panose="020B0604020202020204" pitchFamily="34" charset="0"/>
              </a:rPr>
              <a:t>Ballal</a:t>
            </a:r>
            <a:endParaRPr lang="en-US" sz="2400" b="1" i="1" dirty="0">
              <a:effectLst/>
              <a:latin typeface="Bradley Hand ITC" panose="03070402050302030203" pitchFamily="66" charset="0"/>
              <a:ea typeface="Calibri" panose="020F0502020204030204" pitchFamily="34" charset="0"/>
              <a:cs typeface="Arial" panose="020B060402020202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8910" y="1624130"/>
            <a:ext cx="4475018" cy="4605292"/>
          </a:xfrm>
          <a:prstGeom prst="rect">
            <a:avLst/>
          </a:prstGeom>
        </p:spPr>
      </p:pic>
    </p:spTree>
    <p:extLst>
      <p:ext uri="{BB962C8B-B14F-4D97-AF65-F5344CB8AC3E}">
        <p14:creationId xmlns:p14="http://schemas.microsoft.com/office/powerpoint/2010/main" val="29682360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527" y="152400"/>
            <a:ext cx="8797637" cy="914400"/>
          </a:xfrm>
        </p:spPr>
        <p:txBody>
          <a:bodyPr>
            <a:normAutofit fontScale="90000"/>
          </a:bodyPr>
          <a:lstStyle/>
          <a:p>
            <a:pPr rtl="1"/>
            <a:r>
              <a:rPr lang="en-US" b="1" dirty="0"/>
              <a:t> </a:t>
            </a:r>
            <a:r>
              <a:rPr lang="en-US" dirty="0"/>
              <a:t/>
            </a:r>
            <a:br>
              <a:rPr lang="en-US" dirty="0"/>
            </a:br>
            <a:r>
              <a:rPr lang="en-US" sz="2700" b="1" dirty="0" smtClean="0">
                <a:solidFill>
                  <a:srgbClr val="FF0000"/>
                </a:solidFill>
                <a:latin typeface="Candara" panose="020E0502030303020204" pitchFamily="34" charset="0"/>
              </a:rPr>
              <a:t>Yield of improved sorghum variety (</a:t>
            </a:r>
            <a:r>
              <a:rPr lang="en-US" sz="2700" b="1" i="1" dirty="0" smtClean="0">
                <a:solidFill>
                  <a:srgbClr val="FF0000"/>
                </a:solidFill>
                <a:latin typeface="Candara" panose="020E0502030303020204" pitchFamily="34" charset="0"/>
              </a:rPr>
              <a:t>Wad Ahmed</a:t>
            </a:r>
            <a:r>
              <a:rPr lang="en-US" sz="2700" b="1" dirty="0" smtClean="0">
                <a:solidFill>
                  <a:srgbClr val="FF0000"/>
                </a:solidFill>
                <a:latin typeface="Candara" panose="020E0502030303020204" pitchFamily="34" charset="0"/>
              </a:rPr>
              <a:t>) at El </a:t>
            </a:r>
            <a:r>
              <a:rPr lang="en-US" sz="2700" b="1" dirty="0" err="1" smtClean="0">
                <a:solidFill>
                  <a:srgbClr val="FF0000"/>
                </a:solidFill>
                <a:latin typeface="Candara" panose="020E0502030303020204" pitchFamily="34" charset="0"/>
              </a:rPr>
              <a:t>Gedarif</a:t>
            </a:r>
            <a:r>
              <a:rPr lang="en-US" sz="2700" b="1" dirty="0" smtClean="0">
                <a:solidFill>
                  <a:srgbClr val="FF0000"/>
                </a:solidFill>
                <a:latin typeface="Candara" panose="020E0502030303020204" pitchFamily="34" charset="0"/>
              </a:rPr>
              <a:t> in 2022.</a:t>
            </a:r>
            <a:br>
              <a:rPr lang="en-US" sz="2700" b="1" dirty="0" smtClean="0">
                <a:solidFill>
                  <a:srgbClr val="FF0000"/>
                </a:solidFill>
                <a:latin typeface="Candara" panose="020E0502030303020204" pitchFamily="34" charset="0"/>
              </a:rPr>
            </a:br>
            <a:endParaRPr lang="en-US" sz="2700" b="1" dirty="0">
              <a:solidFill>
                <a:srgbClr val="FF0000"/>
              </a:solidFill>
              <a:latin typeface="Candara" panose="020E0502030303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37903395"/>
              </p:ext>
            </p:extLst>
          </p:nvPr>
        </p:nvGraphicFramePr>
        <p:xfrm>
          <a:off x="117823" y="1187423"/>
          <a:ext cx="8956904" cy="5503854"/>
        </p:xfrm>
        <a:graphic>
          <a:graphicData uri="http://schemas.openxmlformats.org/drawingml/2006/table">
            <a:tbl>
              <a:tblPr firstRow="1" bandRow="1">
                <a:tableStyleId>{5C22544A-7EE6-4342-B048-85BDC9FD1C3A}</a:tableStyleId>
              </a:tblPr>
              <a:tblGrid>
                <a:gridCol w="1787208">
                  <a:extLst>
                    <a:ext uri="{9D8B030D-6E8A-4147-A177-3AD203B41FA5}">
                      <a16:colId xmlns:a16="http://schemas.microsoft.com/office/drawing/2014/main" val="3738124891"/>
                    </a:ext>
                  </a:extLst>
                </a:gridCol>
                <a:gridCol w="1433939">
                  <a:extLst>
                    <a:ext uri="{9D8B030D-6E8A-4147-A177-3AD203B41FA5}">
                      <a16:colId xmlns:a16="http://schemas.microsoft.com/office/drawing/2014/main" val="3330167045"/>
                    </a:ext>
                  </a:extLst>
                </a:gridCol>
                <a:gridCol w="1523975">
                  <a:extLst>
                    <a:ext uri="{9D8B030D-6E8A-4147-A177-3AD203B41FA5}">
                      <a16:colId xmlns:a16="http://schemas.microsoft.com/office/drawing/2014/main" val="3377964174"/>
                    </a:ext>
                  </a:extLst>
                </a:gridCol>
                <a:gridCol w="1676400">
                  <a:extLst>
                    <a:ext uri="{9D8B030D-6E8A-4147-A177-3AD203B41FA5}">
                      <a16:colId xmlns:a16="http://schemas.microsoft.com/office/drawing/2014/main" val="3842536401"/>
                    </a:ext>
                  </a:extLst>
                </a:gridCol>
                <a:gridCol w="1256361">
                  <a:extLst>
                    <a:ext uri="{9D8B030D-6E8A-4147-A177-3AD203B41FA5}">
                      <a16:colId xmlns:a16="http://schemas.microsoft.com/office/drawing/2014/main" val="2755013440"/>
                    </a:ext>
                  </a:extLst>
                </a:gridCol>
                <a:gridCol w="1279021">
                  <a:extLst>
                    <a:ext uri="{9D8B030D-6E8A-4147-A177-3AD203B41FA5}">
                      <a16:colId xmlns:a16="http://schemas.microsoft.com/office/drawing/2014/main" val="741910829"/>
                    </a:ext>
                  </a:extLst>
                </a:gridCol>
              </a:tblGrid>
              <a:tr h="1819013">
                <a:tc>
                  <a:txBody>
                    <a:bodyPr/>
                    <a:lstStyle/>
                    <a:p>
                      <a:pPr marL="0" marR="0" algn="l" rtl="0">
                        <a:lnSpc>
                          <a:spcPct val="115000"/>
                        </a:lnSpc>
                        <a:spcBef>
                          <a:spcPts val="0"/>
                        </a:spcBef>
                        <a:spcAft>
                          <a:spcPts val="0"/>
                        </a:spcAft>
                        <a:tabLst>
                          <a:tab pos="806450" algn="l"/>
                        </a:tabLst>
                      </a:pPr>
                      <a:r>
                        <a:rPr lang="en-US" sz="2000" dirty="0" smtClean="0">
                          <a:solidFill>
                            <a:schemeClr val="tx1"/>
                          </a:solidFill>
                          <a:effectLst/>
                          <a:latin typeface="Candara" panose="020E0502030303020204" pitchFamily="34" charset="0"/>
                          <a:ea typeface="Calibri" panose="020F0502020204030204" pitchFamily="34" charset="0"/>
                          <a:cs typeface="Arial" panose="020B0604020202020204" pitchFamily="34" charset="0"/>
                        </a:rPr>
                        <a:t>Farmer</a:t>
                      </a:r>
                      <a:endParaRPr lang="en-US" sz="2000" dirty="0">
                        <a:solidFill>
                          <a:schemeClr val="tx1"/>
                        </a:solidFill>
                        <a:effectLst/>
                        <a:latin typeface="Candara" panose="020E0502030303020204" pitchFamily="34" charset="0"/>
                        <a:ea typeface="Calibri" panose="020F0502020204030204" pitchFamily="34" charset="0"/>
                        <a:cs typeface="Arial" panose="020B0604020202020204" pitchFamily="34"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rtl="1">
                        <a:lnSpc>
                          <a:spcPct val="115000"/>
                        </a:lnSpc>
                        <a:spcBef>
                          <a:spcPts val="0"/>
                        </a:spcBef>
                        <a:spcAft>
                          <a:spcPts val="0"/>
                        </a:spcAft>
                      </a:pPr>
                      <a:r>
                        <a:rPr lang="en-US" sz="2000" dirty="0">
                          <a:solidFill>
                            <a:schemeClr val="tx1"/>
                          </a:solidFill>
                          <a:effectLst/>
                          <a:latin typeface="Candara" panose="020E0502030303020204" pitchFamily="34" charset="0"/>
                          <a:ea typeface="Calibri" panose="020F0502020204030204" pitchFamily="34" charset="0"/>
                          <a:cs typeface="Arial" panose="020B0604020202020204" pitchFamily="34" charset="0"/>
                        </a:rPr>
                        <a:t>Village</a:t>
                      </a: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rtl="1">
                        <a:lnSpc>
                          <a:spcPct val="115000"/>
                        </a:lnSpc>
                        <a:spcBef>
                          <a:spcPts val="0"/>
                        </a:spcBef>
                        <a:spcAft>
                          <a:spcPts val="0"/>
                        </a:spcAft>
                      </a:pPr>
                      <a:r>
                        <a:rPr lang="en-US" sz="2000" dirty="0">
                          <a:solidFill>
                            <a:schemeClr val="tx1"/>
                          </a:solidFill>
                          <a:effectLst/>
                          <a:latin typeface="Candara" panose="020E0502030303020204" pitchFamily="34" charset="0"/>
                          <a:ea typeface="Calibri" panose="020F0502020204030204" pitchFamily="34" charset="0"/>
                          <a:cs typeface="Arial" panose="020B0604020202020204" pitchFamily="34" charset="0"/>
                        </a:rPr>
                        <a:t>Yield of local sorghum variety “</a:t>
                      </a:r>
                      <a:r>
                        <a:rPr lang="en-US" sz="2000" dirty="0" err="1">
                          <a:solidFill>
                            <a:schemeClr val="tx1"/>
                          </a:solidFill>
                          <a:effectLst/>
                          <a:latin typeface="Candara" panose="020E0502030303020204" pitchFamily="34" charset="0"/>
                          <a:ea typeface="Calibri" panose="020F0502020204030204" pitchFamily="34" charset="0"/>
                          <a:cs typeface="Arial" panose="020B0604020202020204" pitchFamily="34" charset="0"/>
                        </a:rPr>
                        <a:t>Sifera</a:t>
                      </a:r>
                      <a:r>
                        <a:rPr lang="en-US" sz="2000" dirty="0">
                          <a:solidFill>
                            <a:schemeClr val="tx1"/>
                          </a:solidFill>
                          <a:effectLst/>
                          <a:latin typeface="Candara" panose="020E0502030303020204" pitchFamily="34" charset="0"/>
                          <a:ea typeface="Calibri" panose="020F0502020204030204" pitchFamily="34" charset="0"/>
                          <a:cs typeface="Arial" panose="020B0604020202020204" pitchFamily="34" charset="0"/>
                        </a:rPr>
                        <a:t>”</a:t>
                      </a:r>
                    </a:p>
                    <a:p>
                      <a:pPr marL="0" marR="0" algn="l" rtl="1">
                        <a:lnSpc>
                          <a:spcPct val="115000"/>
                        </a:lnSpc>
                        <a:spcBef>
                          <a:spcPts val="0"/>
                        </a:spcBef>
                        <a:spcAft>
                          <a:spcPts val="0"/>
                        </a:spcAft>
                      </a:pPr>
                      <a:r>
                        <a:rPr lang="en-US" sz="2000" dirty="0">
                          <a:solidFill>
                            <a:schemeClr val="tx1"/>
                          </a:solidFill>
                          <a:effectLst/>
                          <a:latin typeface="Candara" panose="020E0502030303020204" pitchFamily="34" charset="0"/>
                          <a:ea typeface="Calibri" panose="020F0502020204030204" pitchFamily="34" charset="0"/>
                          <a:cs typeface="Arial" panose="020B0604020202020204" pitchFamily="34" charset="0"/>
                        </a:rPr>
                        <a:t>(Kg/ha)</a:t>
                      </a: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rtl="1">
                        <a:lnSpc>
                          <a:spcPct val="115000"/>
                        </a:lnSpc>
                        <a:spcBef>
                          <a:spcPts val="0"/>
                        </a:spcBef>
                        <a:spcAft>
                          <a:spcPts val="0"/>
                        </a:spcAft>
                      </a:pPr>
                      <a:r>
                        <a:rPr lang="en-US" sz="2000" dirty="0">
                          <a:solidFill>
                            <a:schemeClr val="tx1"/>
                          </a:solidFill>
                          <a:effectLst/>
                          <a:latin typeface="Candara" panose="020E0502030303020204" pitchFamily="34" charset="0"/>
                          <a:ea typeface="Calibri" panose="020F0502020204030204" pitchFamily="34" charset="0"/>
                          <a:cs typeface="Arial" panose="020B0604020202020204" pitchFamily="34" charset="0"/>
                        </a:rPr>
                        <a:t>Yield of improved sorghum variety </a:t>
                      </a:r>
                      <a:r>
                        <a:rPr lang="en-US" sz="2000" dirty="0" smtClean="0">
                          <a:solidFill>
                            <a:schemeClr val="tx1"/>
                          </a:solidFill>
                          <a:effectLst/>
                          <a:latin typeface="Candara" panose="020E0502030303020204" pitchFamily="34" charset="0"/>
                          <a:ea typeface="Calibri" panose="020F0502020204030204" pitchFamily="34" charset="0"/>
                          <a:cs typeface="Arial" panose="020B0604020202020204" pitchFamily="34" charset="0"/>
                        </a:rPr>
                        <a:t>“WAD Ahmed” (Kg/ha</a:t>
                      </a:r>
                      <a:r>
                        <a:rPr lang="en-US" sz="2000" dirty="0">
                          <a:solidFill>
                            <a:schemeClr val="tx1"/>
                          </a:solidFill>
                          <a:effectLst/>
                          <a:latin typeface="Candara" panose="020E0502030303020204" pitchFamily="34" charset="0"/>
                          <a:ea typeface="Calibri" panose="020F0502020204030204" pitchFamily="34" charset="0"/>
                          <a:cs typeface="Arial" panose="020B0604020202020204" pitchFamily="34" charset="0"/>
                        </a:rPr>
                        <a:t>)</a:t>
                      </a: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rtl="1">
                        <a:lnSpc>
                          <a:spcPct val="115000"/>
                        </a:lnSpc>
                        <a:spcBef>
                          <a:spcPts val="0"/>
                        </a:spcBef>
                        <a:spcAft>
                          <a:spcPts val="0"/>
                        </a:spcAft>
                      </a:pPr>
                      <a:r>
                        <a:rPr lang="en-US" sz="2000" dirty="0">
                          <a:solidFill>
                            <a:schemeClr val="tx1"/>
                          </a:solidFill>
                          <a:effectLst/>
                          <a:latin typeface="Candara" panose="020E0502030303020204" pitchFamily="34" charset="0"/>
                          <a:ea typeface="Calibri" panose="020F0502020204030204" pitchFamily="34" charset="0"/>
                          <a:cs typeface="Arial" panose="020B0604020202020204" pitchFamily="34" charset="0"/>
                        </a:rPr>
                        <a:t>% increase</a:t>
                      </a: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rtl="1">
                        <a:lnSpc>
                          <a:spcPct val="115000"/>
                        </a:lnSpc>
                        <a:spcBef>
                          <a:spcPts val="0"/>
                        </a:spcBef>
                        <a:spcAft>
                          <a:spcPts val="0"/>
                        </a:spcAft>
                      </a:pPr>
                      <a:r>
                        <a:rPr lang="en-US" sz="2000" dirty="0">
                          <a:solidFill>
                            <a:schemeClr val="tx1"/>
                          </a:solidFill>
                          <a:effectLst/>
                          <a:latin typeface="Candara" panose="020E0502030303020204" pitchFamily="34" charset="0"/>
                          <a:ea typeface="Calibri" panose="020F0502020204030204" pitchFamily="34" charset="0"/>
                          <a:cs typeface="Arial" panose="020B0604020202020204" pitchFamily="34" charset="0"/>
                        </a:rPr>
                        <a:t>Remarks</a:t>
                      </a: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96232181"/>
                  </a:ext>
                </a:extLst>
              </a:tr>
              <a:tr h="1027575">
                <a:tc>
                  <a:txBody>
                    <a:bodyPr/>
                    <a:lstStyle/>
                    <a:p>
                      <a:pPr marL="0" marR="0">
                        <a:lnSpc>
                          <a:spcPct val="115000"/>
                        </a:lnSpc>
                        <a:spcBef>
                          <a:spcPts val="0"/>
                        </a:spcBef>
                        <a:spcAft>
                          <a:spcPts val="0"/>
                        </a:spcAft>
                      </a:pPr>
                      <a:r>
                        <a:rPr lang="en-US" sz="1800" dirty="0" err="1">
                          <a:effectLst/>
                          <a:latin typeface="Candara" panose="020E0502030303020204" pitchFamily="34" charset="0"/>
                          <a:ea typeface="Calibri" panose="020F0502020204030204" pitchFamily="34" charset="0"/>
                          <a:cs typeface="Arial" panose="020B0604020202020204" pitchFamily="34" charset="0"/>
                        </a:rPr>
                        <a:t>Haidar</a:t>
                      </a:r>
                      <a:r>
                        <a:rPr lang="en-US" sz="1800" dirty="0">
                          <a:effectLst/>
                          <a:latin typeface="Candara" panose="020E0502030303020204" pitchFamily="34" charset="0"/>
                          <a:ea typeface="Calibri" panose="020F0502020204030204" pitchFamily="34" charset="0"/>
                          <a:cs typeface="Arial" panose="020B0604020202020204" pitchFamily="34" charset="0"/>
                        </a:rPr>
                        <a:t> </a:t>
                      </a:r>
                      <a:r>
                        <a:rPr lang="en-US" sz="1800" dirty="0" smtClean="0">
                          <a:effectLst/>
                          <a:latin typeface="Candara" panose="020E0502030303020204" pitchFamily="34" charset="0"/>
                          <a:ea typeface="Calibri" panose="020F0502020204030204" pitchFamily="34" charset="0"/>
                          <a:cs typeface="Arial" panose="020B0604020202020204" pitchFamily="34" charset="0"/>
                        </a:rPr>
                        <a:t>, M, Ali</a:t>
                      </a:r>
                      <a:r>
                        <a:rPr lang="en-US" sz="1800" baseline="30000" dirty="0" smtClean="0">
                          <a:effectLst/>
                          <a:latin typeface="Candara" panose="020E0502030303020204" pitchFamily="34" charset="0"/>
                          <a:ea typeface="Calibri" panose="020F0502020204030204" pitchFamily="34" charset="0"/>
                          <a:cs typeface="Arial" panose="020B0604020202020204" pitchFamily="34" charset="0"/>
                        </a:rPr>
                        <a:t>1</a:t>
                      </a:r>
                      <a:endParaRPr lang="en-US" sz="1800" dirty="0">
                        <a:effectLst/>
                        <a:latin typeface="Candara" panose="020E0502030303020204" pitchFamily="34" charset="0"/>
                        <a:ea typeface="Calibri" panose="020F0502020204030204" pitchFamily="34" charset="0"/>
                        <a:cs typeface="Arial" panose="020B0604020202020204" pitchFamily="34" charset="0"/>
                      </a:endParaRPr>
                    </a:p>
                  </a:txBody>
                  <a:tcPr marL="68580" marR="68580" marT="0" marB="0">
                    <a:lnT w="12700" cap="flat" cmpd="sng" algn="ctr">
                      <a:solidFill>
                        <a:schemeClr val="tx1"/>
                      </a:solidFill>
                      <a:prstDash val="solid"/>
                      <a:round/>
                      <a:headEnd type="none" w="med" len="med"/>
                      <a:tailEnd type="none" w="med" len="med"/>
                    </a:lnT>
                  </a:tcPr>
                </a:tc>
                <a:tc>
                  <a:txBody>
                    <a:bodyPr/>
                    <a:lstStyle/>
                    <a:p>
                      <a:pPr marL="0" marR="0">
                        <a:lnSpc>
                          <a:spcPct val="115000"/>
                        </a:lnSpc>
                        <a:spcBef>
                          <a:spcPts val="0"/>
                        </a:spcBef>
                        <a:spcAft>
                          <a:spcPts val="0"/>
                        </a:spcAft>
                      </a:pPr>
                      <a:r>
                        <a:rPr lang="en-US" sz="1800" dirty="0">
                          <a:effectLst/>
                          <a:latin typeface="Candara" panose="020E0502030303020204" pitchFamily="34" charset="0"/>
                          <a:ea typeface="Calibri" panose="020F0502020204030204" pitchFamily="34" charset="0"/>
                          <a:cs typeface="Arial" panose="020B0604020202020204" pitchFamily="34" charset="0"/>
                        </a:rPr>
                        <a:t>Noor Al </a:t>
                      </a:r>
                      <a:r>
                        <a:rPr lang="en-US" sz="1800" dirty="0" err="1">
                          <a:effectLst/>
                          <a:latin typeface="Candara" panose="020E0502030303020204" pitchFamily="34" charset="0"/>
                          <a:ea typeface="Calibri" panose="020F0502020204030204" pitchFamily="34" charset="0"/>
                          <a:cs typeface="Arial" panose="020B0604020202020204" pitchFamily="34" charset="0"/>
                        </a:rPr>
                        <a:t>Madina</a:t>
                      </a:r>
                      <a:endParaRPr lang="en-US" sz="1800" dirty="0">
                        <a:effectLst/>
                        <a:latin typeface="Candara" panose="020E0502030303020204" pitchFamily="34" charset="0"/>
                        <a:ea typeface="Calibri" panose="020F0502020204030204" pitchFamily="34" charset="0"/>
                        <a:cs typeface="Arial" panose="020B0604020202020204" pitchFamily="34" charset="0"/>
                      </a:endParaRPr>
                    </a:p>
                  </a:txBody>
                  <a:tcPr marL="68580" marR="68580" marT="0" marB="0">
                    <a:lnT w="12700" cap="flat" cmpd="sng" algn="ctr">
                      <a:solidFill>
                        <a:schemeClr val="tx1"/>
                      </a:solidFill>
                      <a:prstDash val="solid"/>
                      <a:round/>
                      <a:headEnd type="none" w="med" len="med"/>
                      <a:tailEnd type="none" w="med" len="med"/>
                    </a:lnT>
                  </a:tcPr>
                </a:tc>
                <a:tc>
                  <a:txBody>
                    <a:bodyPr/>
                    <a:lstStyle/>
                    <a:p>
                      <a:pPr marL="0" marR="0" algn="l" rtl="1">
                        <a:lnSpc>
                          <a:spcPct val="115000"/>
                        </a:lnSpc>
                        <a:spcBef>
                          <a:spcPts val="0"/>
                        </a:spcBef>
                        <a:spcAft>
                          <a:spcPts val="0"/>
                        </a:spcAft>
                      </a:pPr>
                      <a:r>
                        <a:rPr lang="en-US" sz="1800">
                          <a:effectLst/>
                          <a:latin typeface="Candara" panose="020E0502030303020204" pitchFamily="34" charset="0"/>
                          <a:ea typeface="Calibri" panose="020F0502020204030204" pitchFamily="34" charset="0"/>
                          <a:cs typeface="Arial" panose="020B0604020202020204" pitchFamily="34" charset="0"/>
                        </a:rPr>
                        <a:t>NA</a:t>
                      </a:r>
                    </a:p>
                  </a:txBody>
                  <a:tcPr marL="68580" marR="68580" marT="0" marB="0">
                    <a:lnT w="12700" cap="flat" cmpd="sng" algn="ctr">
                      <a:solidFill>
                        <a:schemeClr val="tx1"/>
                      </a:solidFill>
                      <a:prstDash val="solid"/>
                      <a:round/>
                      <a:headEnd type="none" w="med" len="med"/>
                      <a:tailEnd type="none" w="med" len="med"/>
                    </a:lnT>
                  </a:tcPr>
                </a:tc>
                <a:tc>
                  <a:txBody>
                    <a:bodyPr/>
                    <a:lstStyle/>
                    <a:p>
                      <a:pPr marL="0" marR="0" algn="l" rtl="0">
                        <a:lnSpc>
                          <a:spcPct val="115000"/>
                        </a:lnSpc>
                        <a:spcBef>
                          <a:spcPts val="0"/>
                        </a:spcBef>
                        <a:spcAft>
                          <a:spcPts val="0"/>
                        </a:spcAft>
                      </a:pPr>
                      <a:r>
                        <a:rPr lang="en-US" sz="1800" b="1" dirty="0">
                          <a:solidFill>
                            <a:srgbClr val="FF0000"/>
                          </a:solidFill>
                          <a:effectLst/>
                          <a:latin typeface="Candara" panose="020E0502030303020204" pitchFamily="34" charset="0"/>
                          <a:ea typeface="Calibri" panose="020F0502020204030204" pitchFamily="34" charset="0"/>
                          <a:cs typeface="Arial" panose="020B0604020202020204" pitchFamily="34" charset="0"/>
                        </a:rPr>
                        <a:t>1066.0</a:t>
                      </a:r>
                    </a:p>
                  </a:txBody>
                  <a:tcPr marL="68580" marR="68580" marT="0" marB="0">
                    <a:lnT w="12700" cap="flat" cmpd="sng" algn="ctr">
                      <a:solidFill>
                        <a:schemeClr val="tx1"/>
                      </a:solidFill>
                      <a:prstDash val="solid"/>
                      <a:round/>
                      <a:headEnd type="none" w="med" len="med"/>
                      <a:tailEnd type="none" w="med" len="med"/>
                    </a:lnT>
                  </a:tcPr>
                </a:tc>
                <a:tc>
                  <a:txBody>
                    <a:bodyPr/>
                    <a:lstStyle/>
                    <a:p>
                      <a:pPr marL="0" marR="0" algn="l" rtl="1">
                        <a:lnSpc>
                          <a:spcPct val="115000"/>
                        </a:lnSpc>
                        <a:spcBef>
                          <a:spcPts val="0"/>
                        </a:spcBef>
                        <a:spcAft>
                          <a:spcPts val="0"/>
                        </a:spcAft>
                      </a:pPr>
                      <a:r>
                        <a:rPr lang="ar-SA" sz="1800" b="1">
                          <a:effectLst/>
                          <a:latin typeface="Candara" panose="020E0502030303020204" pitchFamily="34" charset="0"/>
                          <a:ea typeface="Calibri" panose="020F0502020204030204" pitchFamily="34" charset="0"/>
                          <a:cs typeface="Arial" panose="020B0604020202020204" pitchFamily="34" charset="0"/>
                        </a:rPr>
                        <a:t> </a:t>
                      </a:r>
                      <a:endParaRPr lang="en-US" sz="1800" b="1">
                        <a:effectLst/>
                        <a:latin typeface="Candara" panose="020E0502030303020204" pitchFamily="34" charset="0"/>
                        <a:ea typeface="Calibri" panose="020F0502020204030204" pitchFamily="34" charset="0"/>
                        <a:cs typeface="Arial" panose="020B0604020202020204" pitchFamily="34" charset="0"/>
                      </a:endParaRPr>
                    </a:p>
                  </a:txBody>
                  <a:tcPr marL="68580" marR="68580" marT="0" marB="0">
                    <a:lnT w="12700" cap="flat" cmpd="sng" algn="ctr">
                      <a:solidFill>
                        <a:schemeClr val="tx1"/>
                      </a:solidFill>
                      <a:prstDash val="solid"/>
                      <a:round/>
                      <a:headEnd type="none" w="med" len="med"/>
                      <a:tailEnd type="none" w="med" len="med"/>
                    </a:lnT>
                  </a:tcPr>
                </a:tc>
                <a:tc>
                  <a:txBody>
                    <a:bodyPr/>
                    <a:lstStyle/>
                    <a:p>
                      <a:pPr marL="0" marR="0" indent="0" algn="l" defTabSz="914377" rtl="1" eaLnBrk="1" fontAlgn="auto" latinLnBrk="0" hangingPunct="1">
                        <a:lnSpc>
                          <a:spcPct val="115000"/>
                        </a:lnSpc>
                        <a:spcBef>
                          <a:spcPts val="0"/>
                        </a:spcBef>
                        <a:spcAft>
                          <a:spcPts val="0"/>
                        </a:spcAft>
                        <a:buClrTx/>
                        <a:buSzTx/>
                        <a:buFontTx/>
                        <a:buNone/>
                        <a:tabLst/>
                        <a:defRPr/>
                      </a:pPr>
                      <a:r>
                        <a:rPr lang="en-US" sz="1800" dirty="0" smtClean="0">
                          <a:effectLst/>
                          <a:latin typeface="Candara" panose="020E0502030303020204" pitchFamily="34" charset="0"/>
                          <a:ea typeface="Calibri" panose="020F0502020204030204" pitchFamily="34" charset="0"/>
                          <a:cs typeface="Arial" panose="020B0604020202020204" pitchFamily="34" charset="0"/>
                        </a:rPr>
                        <a:t>Flooded</a:t>
                      </a:r>
                    </a:p>
                    <a:p>
                      <a:pPr marL="0" marR="0" algn="l" rtl="1">
                        <a:lnSpc>
                          <a:spcPct val="115000"/>
                        </a:lnSpc>
                        <a:spcBef>
                          <a:spcPts val="0"/>
                        </a:spcBef>
                        <a:spcAft>
                          <a:spcPts val="0"/>
                        </a:spcAft>
                      </a:pPr>
                      <a:r>
                        <a:rPr lang="ar-SA" sz="1800" dirty="0">
                          <a:effectLst/>
                          <a:latin typeface="Candara" panose="020E0502030303020204" pitchFamily="34" charset="0"/>
                          <a:ea typeface="Calibri" panose="020F0502020204030204" pitchFamily="34" charset="0"/>
                          <a:cs typeface="Arial" panose="020B0604020202020204" pitchFamily="34" charset="0"/>
                        </a:rPr>
                        <a:t> </a:t>
                      </a:r>
                      <a:endParaRPr lang="en-US" sz="1800" dirty="0">
                        <a:effectLst/>
                        <a:latin typeface="Candara" panose="020E0502030303020204" pitchFamily="34" charset="0"/>
                        <a:ea typeface="Calibri" panose="020F0502020204030204" pitchFamily="34" charset="0"/>
                        <a:cs typeface="Arial" panose="020B0604020202020204" pitchFamily="34" charset="0"/>
                      </a:endParaRPr>
                    </a:p>
                  </a:txBody>
                  <a:tcPr marL="68580" marR="68580" marT="0" marB="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20665881"/>
                  </a:ext>
                </a:extLst>
              </a:tr>
              <a:tr h="683079">
                <a:tc>
                  <a:txBody>
                    <a:bodyPr/>
                    <a:lstStyle/>
                    <a:p>
                      <a:pPr marL="0" marR="0">
                        <a:lnSpc>
                          <a:spcPct val="115000"/>
                        </a:lnSpc>
                        <a:spcBef>
                          <a:spcPts val="0"/>
                        </a:spcBef>
                        <a:spcAft>
                          <a:spcPts val="0"/>
                        </a:spcAft>
                      </a:pPr>
                      <a:r>
                        <a:rPr lang="en-US" sz="1800" dirty="0" err="1">
                          <a:effectLst/>
                          <a:latin typeface="Candara" panose="020E0502030303020204" pitchFamily="34" charset="0"/>
                          <a:ea typeface="Calibri" panose="020F0502020204030204" pitchFamily="34" charset="0"/>
                          <a:cs typeface="Arial" panose="020B0604020202020204" pitchFamily="34" charset="0"/>
                        </a:rPr>
                        <a:t>Hawa</a:t>
                      </a:r>
                      <a:r>
                        <a:rPr lang="en-US" sz="1800" dirty="0">
                          <a:effectLst/>
                          <a:latin typeface="Candara" panose="020E0502030303020204" pitchFamily="34" charset="0"/>
                          <a:ea typeface="Calibri" panose="020F0502020204030204" pitchFamily="34" charset="0"/>
                          <a:cs typeface="Arial" panose="020B0604020202020204" pitchFamily="34" charset="0"/>
                        </a:rPr>
                        <a:t> Adam</a:t>
                      </a:r>
                    </a:p>
                  </a:txBody>
                  <a:tcPr marL="68580" marR="68580" marT="0" marB="0"/>
                </a:tc>
                <a:tc>
                  <a:txBody>
                    <a:bodyPr/>
                    <a:lstStyle/>
                    <a:p>
                      <a:pPr marL="0" marR="0">
                        <a:lnSpc>
                          <a:spcPct val="115000"/>
                        </a:lnSpc>
                        <a:spcBef>
                          <a:spcPts val="0"/>
                        </a:spcBef>
                        <a:spcAft>
                          <a:spcPts val="0"/>
                        </a:spcAft>
                      </a:pPr>
                      <a:r>
                        <a:rPr lang="en-US" sz="1800" dirty="0">
                          <a:effectLst/>
                          <a:latin typeface="Candara" panose="020E0502030303020204" pitchFamily="34" charset="0"/>
                          <a:ea typeface="Calibri" panose="020F0502020204030204" pitchFamily="34" charset="0"/>
                          <a:cs typeface="Arial" panose="020B0604020202020204" pitchFamily="34" charset="0"/>
                        </a:rPr>
                        <a:t>Ain Al Jamal</a:t>
                      </a:r>
                    </a:p>
                  </a:txBody>
                  <a:tcPr marL="68580" marR="68580" marT="0" marB="0"/>
                </a:tc>
                <a:tc>
                  <a:txBody>
                    <a:bodyPr/>
                    <a:lstStyle/>
                    <a:p>
                      <a:pPr marL="0" marR="0" algn="l" rtl="1">
                        <a:lnSpc>
                          <a:spcPct val="115000"/>
                        </a:lnSpc>
                        <a:spcBef>
                          <a:spcPts val="0"/>
                        </a:spcBef>
                        <a:spcAft>
                          <a:spcPts val="0"/>
                        </a:spcAft>
                      </a:pPr>
                      <a:r>
                        <a:rPr lang="en-US" sz="1800">
                          <a:effectLst/>
                          <a:latin typeface="Candara" panose="020E0502030303020204" pitchFamily="34" charset="0"/>
                          <a:ea typeface="Calibri" panose="020F0502020204030204" pitchFamily="34" charset="0"/>
                          <a:cs typeface="Arial" panose="020B0604020202020204" pitchFamily="34" charset="0"/>
                        </a:rPr>
                        <a:t>NA</a:t>
                      </a:r>
                    </a:p>
                  </a:txBody>
                  <a:tcPr marL="68580" marR="68580" marT="0" marB="0"/>
                </a:tc>
                <a:tc>
                  <a:txBody>
                    <a:bodyPr/>
                    <a:lstStyle/>
                    <a:p>
                      <a:pPr marL="0" marR="0" algn="l" rtl="0">
                        <a:lnSpc>
                          <a:spcPct val="115000"/>
                        </a:lnSpc>
                        <a:spcBef>
                          <a:spcPts val="0"/>
                        </a:spcBef>
                        <a:spcAft>
                          <a:spcPts val="0"/>
                        </a:spcAft>
                      </a:pPr>
                      <a:r>
                        <a:rPr lang="en-US" sz="1800" b="1" dirty="0">
                          <a:solidFill>
                            <a:srgbClr val="FF0000"/>
                          </a:solidFill>
                          <a:effectLst/>
                          <a:latin typeface="Candara" panose="020E0502030303020204" pitchFamily="34" charset="0"/>
                          <a:ea typeface="Calibri" panose="020F0502020204030204" pitchFamily="34" charset="0"/>
                          <a:cs typeface="Arial" panose="020B0604020202020204" pitchFamily="34" charset="0"/>
                        </a:rPr>
                        <a:t>    93.0</a:t>
                      </a:r>
                    </a:p>
                  </a:txBody>
                  <a:tcPr marL="68580" marR="68580" marT="0" marB="0"/>
                </a:tc>
                <a:tc>
                  <a:txBody>
                    <a:bodyPr/>
                    <a:lstStyle/>
                    <a:p>
                      <a:pPr marL="0" marR="0" algn="l" rtl="1">
                        <a:lnSpc>
                          <a:spcPct val="115000"/>
                        </a:lnSpc>
                        <a:spcBef>
                          <a:spcPts val="0"/>
                        </a:spcBef>
                        <a:spcAft>
                          <a:spcPts val="0"/>
                        </a:spcAft>
                      </a:pPr>
                      <a:r>
                        <a:rPr lang="ar-SA" sz="1800" b="1" dirty="0">
                          <a:effectLst/>
                          <a:latin typeface="Candara" panose="020E0502030303020204" pitchFamily="34" charset="0"/>
                          <a:ea typeface="Calibri" panose="020F0502020204030204" pitchFamily="34" charset="0"/>
                          <a:cs typeface="Arial" panose="020B0604020202020204" pitchFamily="34" charset="0"/>
                        </a:rPr>
                        <a:t> </a:t>
                      </a:r>
                      <a:endParaRPr lang="en-US" sz="1800" b="1" dirty="0">
                        <a:effectLst/>
                        <a:latin typeface="Candara" panose="020E0502030303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l" rtl="1">
                        <a:lnSpc>
                          <a:spcPct val="115000"/>
                        </a:lnSpc>
                        <a:spcBef>
                          <a:spcPts val="0"/>
                        </a:spcBef>
                        <a:spcAft>
                          <a:spcPts val="0"/>
                        </a:spcAft>
                      </a:pPr>
                      <a:r>
                        <a:rPr lang="en-US" sz="1800" dirty="0">
                          <a:effectLst/>
                          <a:latin typeface="Candara" panose="020E0502030303020204" pitchFamily="34" charset="0"/>
                          <a:ea typeface="Calibri" panose="020F0502020204030204" pitchFamily="34" charset="0"/>
                          <a:cs typeface="Arial" panose="020B0604020202020204" pitchFamily="34" charset="0"/>
                        </a:rPr>
                        <a:t>Flooded</a:t>
                      </a:r>
                    </a:p>
                  </a:txBody>
                  <a:tcPr marL="68580" marR="68580" marT="0" marB="0"/>
                </a:tc>
                <a:extLst>
                  <a:ext uri="{0D108BD9-81ED-4DB2-BD59-A6C34878D82A}">
                    <a16:rowId xmlns:a16="http://schemas.microsoft.com/office/drawing/2014/main" val="1833099739"/>
                  </a:ext>
                </a:extLst>
              </a:tr>
              <a:tr h="683079">
                <a:tc>
                  <a:txBody>
                    <a:bodyPr/>
                    <a:lstStyle/>
                    <a:p>
                      <a:pPr marL="0" marR="0">
                        <a:lnSpc>
                          <a:spcPct val="115000"/>
                        </a:lnSpc>
                        <a:spcBef>
                          <a:spcPts val="0"/>
                        </a:spcBef>
                        <a:spcAft>
                          <a:spcPts val="0"/>
                        </a:spcAft>
                      </a:pPr>
                      <a:r>
                        <a:rPr lang="en-US" sz="1800" dirty="0">
                          <a:effectLst/>
                          <a:latin typeface="Candara" panose="020E0502030303020204" pitchFamily="34" charset="0"/>
                          <a:ea typeface="Calibri" panose="020F0502020204030204" pitchFamily="34" charset="0"/>
                          <a:cs typeface="Arial" panose="020B0604020202020204" pitchFamily="34" charset="0"/>
                        </a:rPr>
                        <a:t>Osman Idris</a:t>
                      </a:r>
                    </a:p>
                  </a:txBody>
                  <a:tcPr marL="68580" marR="68580" marT="0" marB="0"/>
                </a:tc>
                <a:tc>
                  <a:txBody>
                    <a:bodyPr/>
                    <a:lstStyle/>
                    <a:p>
                      <a:pPr marL="0" marR="0">
                        <a:lnSpc>
                          <a:spcPct val="115000"/>
                        </a:lnSpc>
                        <a:spcBef>
                          <a:spcPts val="0"/>
                        </a:spcBef>
                        <a:spcAft>
                          <a:spcPts val="0"/>
                        </a:spcAft>
                      </a:pPr>
                      <a:r>
                        <a:rPr lang="en-US" sz="1800">
                          <a:effectLst/>
                          <a:latin typeface="Candara" panose="020E0502030303020204" pitchFamily="34" charset="0"/>
                          <a:ea typeface="Calibri" panose="020F0502020204030204" pitchFamily="34" charset="0"/>
                          <a:cs typeface="Arial" panose="020B0604020202020204" pitchFamily="34" charset="0"/>
                        </a:rPr>
                        <a:t>Al Hino Al Shitib</a:t>
                      </a:r>
                    </a:p>
                  </a:txBody>
                  <a:tcPr marL="68580" marR="68580" marT="0" marB="0"/>
                </a:tc>
                <a:tc>
                  <a:txBody>
                    <a:bodyPr/>
                    <a:lstStyle/>
                    <a:p>
                      <a:pPr marL="0" marR="0" algn="l" rtl="1">
                        <a:lnSpc>
                          <a:spcPct val="115000"/>
                        </a:lnSpc>
                        <a:spcBef>
                          <a:spcPts val="0"/>
                        </a:spcBef>
                        <a:spcAft>
                          <a:spcPts val="0"/>
                        </a:spcAft>
                      </a:pPr>
                      <a:r>
                        <a:rPr lang="en-US" sz="1800">
                          <a:effectLst/>
                          <a:latin typeface="Candara" panose="020E0502030303020204" pitchFamily="34" charset="0"/>
                          <a:ea typeface="Calibri" panose="020F0502020204030204" pitchFamily="34" charset="0"/>
                          <a:cs typeface="Arial" panose="020B0604020202020204" pitchFamily="34" charset="0"/>
                        </a:rPr>
                        <a:t>178.0</a:t>
                      </a:r>
                    </a:p>
                  </a:txBody>
                  <a:tcPr marL="68580" marR="68580" marT="0" marB="0"/>
                </a:tc>
                <a:tc>
                  <a:txBody>
                    <a:bodyPr/>
                    <a:lstStyle/>
                    <a:p>
                      <a:pPr marL="0" marR="0" algn="l" rtl="0">
                        <a:lnSpc>
                          <a:spcPct val="115000"/>
                        </a:lnSpc>
                        <a:spcBef>
                          <a:spcPts val="0"/>
                        </a:spcBef>
                        <a:spcAft>
                          <a:spcPts val="0"/>
                        </a:spcAft>
                      </a:pPr>
                      <a:r>
                        <a:rPr lang="en-US" sz="1800" b="1" dirty="0">
                          <a:solidFill>
                            <a:srgbClr val="FF0000"/>
                          </a:solidFill>
                          <a:effectLst/>
                          <a:latin typeface="Candara" panose="020E0502030303020204" pitchFamily="34" charset="0"/>
                          <a:ea typeface="Calibri" panose="020F0502020204030204" pitchFamily="34" charset="0"/>
                          <a:cs typeface="Arial" panose="020B0604020202020204" pitchFamily="34" charset="0"/>
                        </a:rPr>
                        <a:t>   488.0</a:t>
                      </a:r>
                    </a:p>
                  </a:txBody>
                  <a:tcPr marL="68580" marR="68580" marT="0" marB="0"/>
                </a:tc>
                <a:tc>
                  <a:txBody>
                    <a:bodyPr/>
                    <a:lstStyle/>
                    <a:p>
                      <a:pPr marL="0" marR="0" algn="l" rtl="0">
                        <a:lnSpc>
                          <a:spcPct val="115000"/>
                        </a:lnSpc>
                        <a:spcBef>
                          <a:spcPts val="0"/>
                        </a:spcBef>
                        <a:spcAft>
                          <a:spcPts val="0"/>
                        </a:spcAft>
                      </a:pPr>
                      <a:r>
                        <a:rPr lang="en-US" sz="1800" b="1" dirty="0">
                          <a:solidFill>
                            <a:srgbClr val="FF0000"/>
                          </a:solidFill>
                          <a:effectLst/>
                          <a:latin typeface="Candara" panose="020E0502030303020204" pitchFamily="34" charset="0"/>
                          <a:ea typeface="Calibri" panose="020F0502020204030204" pitchFamily="34" charset="0"/>
                          <a:cs typeface="Arial" panose="020B0604020202020204" pitchFamily="34" charset="0"/>
                        </a:rPr>
                        <a:t>174</a:t>
                      </a:r>
                    </a:p>
                  </a:txBody>
                  <a:tcPr marL="68580" marR="68580" marT="0" marB="0"/>
                </a:tc>
                <a:tc>
                  <a:txBody>
                    <a:bodyPr/>
                    <a:lstStyle/>
                    <a:p>
                      <a:pPr marL="0" marR="0" algn="l" rtl="1">
                        <a:lnSpc>
                          <a:spcPct val="115000"/>
                        </a:lnSpc>
                        <a:spcBef>
                          <a:spcPts val="0"/>
                        </a:spcBef>
                        <a:spcAft>
                          <a:spcPts val="0"/>
                        </a:spcAft>
                      </a:pPr>
                      <a:r>
                        <a:rPr lang="en-US" sz="1800" dirty="0">
                          <a:effectLst/>
                          <a:latin typeface="Candara" panose="020E0502030303020204" pitchFamily="34" charset="0"/>
                          <a:ea typeface="Calibri" panose="020F0502020204030204" pitchFamily="34" charset="0"/>
                          <a:cs typeface="Arial" panose="020B0604020202020204" pitchFamily="34" charset="0"/>
                        </a:rPr>
                        <a:t>Flooded</a:t>
                      </a:r>
                    </a:p>
                  </a:txBody>
                  <a:tcPr marL="68580" marR="68580" marT="0" marB="0"/>
                </a:tc>
                <a:extLst>
                  <a:ext uri="{0D108BD9-81ED-4DB2-BD59-A6C34878D82A}">
                    <a16:rowId xmlns:a16="http://schemas.microsoft.com/office/drawing/2014/main" val="2921474723"/>
                  </a:ext>
                </a:extLst>
              </a:tr>
              <a:tr h="1027575">
                <a:tc>
                  <a:txBody>
                    <a:bodyPr/>
                    <a:lstStyle/>
                    <a:p>
                      <a:pPr marL="0" marR="0">
                        <a:lnSpc>
                          <a:spcPct val="115000"/>
                        </a:lnSpc>
                        <a:spcBef>
                          <a:spcPts val="0"/>
                        </a:spcBef>
                        <a:spcAft>
                          <a:spcPts val="0"/>
                        </a:spcAft>
                      </a:pPr>
                      <a:r>
                        <a:rPr lang="en-US" sz="1800" dirty="0" err="1" smtClean="0">
                          <a:effectLst/>
                          <a:latin typeface="Candara" panose="020E0502030303020204" pitchFamily="34" charset="0"/>
                          <a:ea typeface="Calibri" panose="020F0502020204030204" pitchFamily="34" charset="0"/>
                          <a:cs typeface="Arial" panose="020B0604020202020204" pitchFamily="34" charset="0"/>
                        </a:rPr>
                        <a:t>Abdalla</a:t>
                      </a:r>
                      <a:r>
                        <a:rPr lang="en-US" sz="1800" dirty="0" smtClean="0">
                          <a:effectLst/>
                          <a:latin typeface="Candara" panose="020E0502030303020204" pitchFamily="34" charset="0"/>
                          <a:ea typeface="Calibri" panose="020F0502020204030204" pitchFamily="34" charset="0"/>
                          <a:cs typeface="Arial" panose="020B0604020202020204" pitchFamily="34" charset="0"/>
                        </a:rPr>
                        <a:t>, M, </a:t>
                      </a:r>
                      <a:r>
                        <a:rPr lang="en-US" sz="1800" dirty="0">
                          <a:effectLst/>
                          <a:latin typeface="Candara" panose="020E0502030303020204" pitchFamily="34" charset="0"/>
                          <a:ea typeface="Calibri" panose="020F0502020204030204" pitchFamily="34" charset="0"/>
                          <a:cs typeface="Arial" panose="020B0604020202020204" pitchFamily="34" charset="0"/>
                        </a:rPr>
                        <a:t>Ali</a:t>
                      </a:r>
                    </a:p>
                  </a:txBody>
                  <a:tcPr marL="68580" marR="68580" marT="0" marB="0">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latin typeface="Candara" panose="020E0502030303020204" pitchFamily="34" charset="0"/>
                          <a:ea typeface="Calibri" panose="020F0502020204030204" pitchFamily="34" charset="0"/>
                          <a:cs typeface="Arial" panose="020B0604020202020204" pitchFamily="34" charset="0"/>
                        </a:rPr>
                        <a:t>Al Hino </a:t>
                      </a:r>
                      <a:r>
                        <a:rPr lang="en-US" sz="1800" dirty="0" err="1">
                          <a:effectLst/>
                          <a:latin typeface="Candara" panose="020E0502030303020204" pitchFamily="34" charset="0"/>
                          <a:ea typeface="Calibri" panose="020F0502020204030204" pitchFamily="34" charset="0"/>
                          <a:cs typeface="Arial" panose="020B0604020202020204" pitchFamily="34" charset="0"/>
                        </a:rPr>
                        <a:t>Alazrag</a:t>
                      </a:r>
                      <a:endParaRPr lang="en-US" sz="1800" dirty="0">
                        <a:effectLst/>
                        <a:latin typeface="Candara" panose="020E0502030303020204" pitchFamily="34" charset="0"/>
                        <a:ea typeface="Calibri" panose="020F0502020204030204" pitchFamily="34" charset="0"/>
                        <a:cs typeface="Arial" panose="020B0604020202020204" pitchFamily="34"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marL="0" marR="0" algn="l" rtl="1">
                        <a:lnSpc>
                          <a:spcPct val="115000"/>
                        </a:lnSpc>
                        <a:spcBef>
                          <a:spcPts val="0"/>
                        </a:spcBef>
                        <a:spcAft>
                          <a:spcPts val="0"/>
                        </a:spcAft>
                      </a:pPr>
                      <a:r>
                        <a:rPr lang="en-US" sz="1800" dirty="0">
                          <a:effectLst/>
                          <a:latin typeface="Candara" panose="020E0502030303020204" pitchFamily="34" charset="0"/>
                          <a:ea typeface="Calibri" panose="020F0502020204030204" pitchFamily="34" charset="0"/>
                          <a:cs typeface="Arial" panose="020B0604020202020204" pitchFamily="34" charset="0"/>
                        </a:rPr>
                        <a:t>178.0</a:t>
                      </a:r>
                    </a:p>
                  </a:txBody>
                  <a:tcPr marL="68580" marR="68580" marT="0" marB="0">
                    <a:lnB w="12700" cap="flat" cmpd="sng" algn="ctr">
                      <a:solidFill>
                        <a:schemeClr val="tx1"/>
                      </a:solidFill>
                      <a:prstDash val="solid"/>
                      <a:round/>
                      <a:headEnd type="none" w="med" len="med"/>
                      <a:tailEnd type="none" w="med" len="med"/>
                    </a:lnB>
                  </a:tcPr>
                </a:tc>
                <a:tc>
                  <a:txBody>
                    <a:bodyPr/>
                    <a:lstStyle/>
                    <a:p>
                      <a:pPr marL="0" marR="0" algn="l" rtl="0">
                        <a:lnSpc>
                          <a:spcPct val="115000"/>
                        </a:lnSpc>
                        <a:spcBef>
                          <a:spcPts val="0"/>
                        </a:spcBef>
                        <a:spcAft>
                          <a:spcPts val="0"/>
                        </a:spcAft>
                      </a:pPr>
                      <a:r>
                        <a:rPr lang="en-US" sz="1800" b="1" dirty="0">
                          <a:solidFill>
                            <a:srgbClr val="FF0000"/>
                          </a:solidFill>
                          <a:effectLst/>
                          <a:latin typeface="Candara" panose="020E0502030303020204" pitchFamily="34" charset="0"/>
                          <a:ea typeface="Calibri" panose="020F0502020204030204" pitchFamily="34" charset="0"/>
                          <a:cs typeface="Arial" panose="020B0604020202020204" pitchFamily="34" charset="0"/>
                        </a:rPr>
                        <a:t>1111.0</a:t>
                      </a:r>
                    </a:p>
                  </a:txBody>
                  <a:tcPr marL="68580" marR="68580" marT="0" marB="0">
                    <a:lnB w="12700" cap="flat" cmpd="sng" algn="ctr">
                      <a:solidFill>
                        <a:schemeClr val="tx1"/>
                      </a:solidFill>
                      <a:prstDash val="solid"/>
                      <a:round/>
                      <a:headEnd type="none" w="med" len="med"/>
                      <a:tailEnd type="none" w="med" len="med"/>
                    </a:lnB>
                  </a:tcPr>
                </a:tc>
                <a:tc>
                  <a:txBody>
                    <a:bodyPr/>
                    <a:lstStyle/>
                    <a:p>
                      <a:pPr marL="0" marR="0" algn="l" rtl="0">
                        <a:lnSpc>
                          <a:spcPct val="115000"/>
                        </a:lnSpc>
                        <a:spcBef>
                          <a:spcPts val="0"/>
                        </a:spcBef>
                        <a:spcAft>
                          <a:spcPts val="0"/>
                        </a:spcAft>
                      </a:pPr>
                      <a:r>
                        <a:rPr lang="en-US" sz="1800" b="1" dirty="0">
                          <a:solidFill>
                            <a:srgbClr val="FF0000"/>
                          </a:solidFill>
                          <a:effectLst/>
                          <a:latin typeface="Candara" panose="020E0502030303020204" pitchFamily="34" charset="0"/>
                          <a:ea typeface="Calibri" panose="020F0502020204030204" pitchFamily="34" charset="0"/>
                          <a:cs typeface="Arial" panose="020B0604020202020204" pitchFamily="34" charset="0"/>
                        </a:rPr>
                        <a:t>524</a:t>
                      </a:r>
                    </a:p>
                  </a:txBody>
                  <a:tcPr marL="68580" marR="68580" marT="0" marB="0">
                    <a:lnB w="12700" cap="flat" cmpd="sng" algn="ctr">
                      <a:solidFill>
                        <a:schemeClr val="tx1"/>
                      </a:solidFill>
                      <a:prstDash val="solid"/>
                      <a:round/>
                      <a:headEnd type="none" w="med" len="med"/>
                      <a:tailEnd type="none" w="med" len="med"/>
                    </a:lnB>
                  </a:tcPr>
                </a:tc>
                <a:tc>
                  <a:txBody>
                    <a:bodyPr/>
                    <a:lstStyle/>
                    <a:p>
                      <a:pPr marL="0" marR="0" indent="0" algn="l" defTabSz="914377" rtl="1" eaLnBrk="1" fontAlgn="auto" latinLnBrk="0" hangingPunct="1">
                        <a:lnSpc>
                          <a:spcPct val="115000"/>
                        </a:lnSpc>
                        <a:spcBef>
                          <a:spcPts val="0"/>
                        </a:spcBef>
                        <a:spcAft>
                          <a:spcPts val="0"/>
                        </a:spcAft>
                        <a:buClrTx/>
                        <a:buSzTx/>
                        <a:buFontTx/>
                        <a:buNone/>
                        <a:tabLst/>
                        <a:defRPr/>
                      </a:pPr>
                      <a:r>
                        <a:rPr lang="en-US" sz="1800" dirty="0" smtClean="0">
                          <a:effectLst/>
                          <a:latin typeface="Candara" panose="020E0502030303020204" pitchFamily="34" charset="0"/>
                          <a:ea typeface="Calibri" panose="020F0502020204030204" pitchFamily="34" charset="0"/>
                          <a:cs typeface="Arial" panose="020B0604020202020204" pitchFamily="34" charset="0"/>
                        </a:rPr>
                        <a:t>Flooded</a:t>
                      </a:r>
                    </a:p>
                    <a:p>
                      <a:pPr marL="0" marR="0" algn="l" rtl="1">
                        <a:lnSpc>
                          <a:spcPct val="115000"/>
                        </a:lnSpc>
                        <a:spcBef>
                          <a:spcPts val="0"/>
                        </a:spcBef>
                        <a:spcAft>
                          <a:spcPts val="0"/>
                        </a:spcAft>
                      </a:pPr>
                      <a:r>
                        <a:rPr lang="ar-SA" sz="1800" dirty="0">
                          <a:effectLst/>
                          <a:latin typeface="Candara" panose="020E0502030303020204" pitchFamily="34" charset="0"/>
                          <a:ea typeface="Calibri" panose="020F0502020204030204" pitchFamily="34" charset="0"/>
                          <a:cs typeface="Arial" panose="020B0604020202020204" pitchFamily="34" charset="0"/>
                        </a:rPr>
                        <a:t> </a:t>
                      </a:r>
                      <a:endParaRPr lang="en-US" sz="1800" dirty="0">
                        <a:effectLst/>
                        <a:latin typeface="Candara" panose="020E0502030303020204" pitchFamily="34" charset="0"/>
                        <a:ea typeface="Calibri" panose="020F0502020204030204" pitchFamily="34" charset="0"/>
                        <a:cs typeface="Arial" panose="020B0604020202020204" pitchFamily="34" charset="0"/>
                      </a:endParaRPr>
                    </a:p>
                  </a:txBody>
                  <a:tcPr marL="68580" marR="68580" marT="0" marB="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10276504"/>
                  </a:ext>
                </a:extLst>
              </a:tr>
            </a:tbl>
          </a:graphicData>
        </a:graphic>
      </p:graphicFrame>
    </p:spTree>
    <p:extLst>
      <p:ext uri="{BB962C8B-B14F-4D97-AF65-F5344CB8AC3E}">
        <p14:creationId xmlns:p14="http://schemas.microsoft.com/office/powerpoint/2010/main" val="30259832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84909"/>
            <a:ext cx="7886700" cy="360218"/>
          </a:xfrm>
        </p:spPr>
        <p:txBody>
          <a:bodyPr>
            <a:normAutofit fontScale="90000"/>
          </a:bodyPr>
          <a:lstStyle/>
          <a:p>
            <a:pPr algn="r" rtl="1"/>
            <a:r>
              <a:rPr lang="en-US" sz="2700" b="1" dirty="0" smtClean="0"/>
              <a:t/>
            </a:r>
            <a:br>
              <a:rPr lang="en-US" sz="2700" b="1" dirty="0" smtClean="0"/>
            </a:br>
            <a:r>
              <a:rPr lang="en-US" sz="2700" b="1" dirty="0"/>
              <a:t/>
            </a:r>
            <a:br>
              <a:rPr lang="en-US" sz="2700" b="1" dirty="0"/>
            </a:br>
            <a:r>
              <a:rPr lang="ar-SA" sz="2700" b="1" dirty="0" smtClean="0">
                <a:solidFill>
                  <a:srgbClr val="FF0000"/>
                </a:solidFill>
                <a:latin typeface="Candara" panose="020E0502030303020204" pitchFamily="34" charset="0"/>
                <a:cs typeface="+mn-cs"/>
              </a:rPr>
              <a:t>طلبات </a:t>
            </a:r>
            <a:r>
              <a:rPr lang="ar-SA" sz="2700" b="1" dirty="0">
                <a:solidFill>
                  <a:srgbClr val="FF0000"/>
                </a:solidFill>
                <a:latin typeface="Candara" panose="020E0502030303020204" pitchFamily="34" charset="0"/>
                <a:cs typeface="+mn-cs"/>
              </a:rPr>
              <a:t>من مزارعين  لعمل حقول ايضاحية اضافية مقترحة </a:t>
            </a:r>
            <a:r>
              <a:rPr lang="ar-SA" sz="2700" b="1" dirty="0" err="1">
                <a:solidFill>
                  <a:srgbClr val="FF0000"/>
                </a:solidFill>
                <a:latin typeface="Candara" panose="020E0502030303020204" pitchFamily="34" charset="0"/>
                <a:cs typeface="+mn-cs"/>
              </a:rPr>
              <a:t>بالقضارف</a:t>
            </a:r>
            <a:r>
              <a:rPr lang="en-US" dirty="0">
                <a:cs typeface="+mn-cs"/>
              </a:rPr>
              <a:t/>
            </a:r>
            <a:br>
              <a:rPr lang="en-US" dirty="0">
                <a:cs typeface="+mn-cs"/>
              </a:rPr>
            </a:br>
            <a:endParaRPr lang="en-US" dirty="0">
              <a:cs typeface="+mn-cs"/>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54878427"/>
              </p:ext>
            </p:extLst>
          </p:nvPr>
        </p:nvGraphicFramePr>
        <p:xfrm>
          <a:off x="436418" y="1524002"/>
          <a:ext cx="8271163" cy="4100942"/>
        </p:xfrm>
        <a:graphic>
          <a:graphicData uri="http://schemas.openxmlformats.org/drawingml/2006/table">
            <a:tbl>
              <a:tblPr firstRow="1" bandRow="1">
                <a:tableStyleId>{5A111915-BE36-4E01-A7E5-04B1672EAD32}</a:tableStyleId>
              </a:tblPr>
              <a:tblGrid>
                <a:gridCol w="1856260">
                  <a:extLst>
                    <a:ext uri="{9D8B030D-6E8A-4147-A177-3AD203B41FA5}">
                      <a16:colId xmlns:a16="http://schemas.microsoft.com/office/drawing/2014/main" val="2023240367"/>
                    </a:ext>
                  </a:extLst>
                </a:gridCol>
                <a:gridCol w="2889061">
                  <a:extLst>
                    <a:ext uri="{9D8B030D-6E8A-4147-A177-3AD203B41FA5}">
                      <a16:colId xmlns:a16="http://schemas.microsoft.com/office/drawing/2014/main" val="1465343706"/>
                    </a:ext>
                  </a:extLst>
                </a:gridCol>
                <a:gridCol w="1458051">
                  <a:extLst>
                    <a:ext uri="{9D8B030D-6E8A-4147-A177-3AD203B41FA5}">
                      <a16:colId xmlns:a16="http://schemas.microsoft.com/office/drawing/2014/main" val="1084831753"/>
                    </a:ext>
                  </a:extLst>
                </a:gridCol>
                <a:gridCol w="2067791">
                  <a:extLst>
                    <a:ext uri="{9D8B030D-6E8A-4147-A177-3AD203B41FA5}">
                      <a16:colId xmlns:a16="http://schemas.microsoft.com/office/drawing/2014/main" val="1937305719"/>
                    </a:ext>
                  </a:extLst>
                </a:gridCol>
              </a:tblGrid>
              <a:tr h="841029">
                <a:tc>
                  <a:txBody>
                    <a:bodyPr/>
                    <a:lstStyle/>
                    <a:p>
                      <a:pPr marL="0" marR="0" algn="r" rtl="1">
                        <a:lnSpc>
                          <a:spcPct val="115000"/>
                        </a:lnSpc>
                        <a:spcBef>
                          <a:spcPts val="0"/>
                        </a:spcBef>
                        <a:spcAft>
                          <a:spcPts val="0"/>
                        </a:spcAft>
                      </a:pPr>
                      <a:r>
                        <a:rPr lang="ar-SA" sz="2000" dirty="0" smtClean="0">
                          <a:solidFill>
                            <a:srgbClr val="FF0000"/>
                          </a:solidFill>
                          <a:effectLst/>
                        </a:rPr>
                        <a:t>الأشجار المرغوبة (شتول </a:t>
                      </a:r>
                      <a:r>
                        <a:rPr lang="ar-SA" sz="2000" dirty="0">
                          <a:solidFill>
                            <a:srgbClr val="FF0000"/>
                          </a:solidFill>
                          <a:effectLst/>
                        </a:rPr>
                        <a:t>أو </a:t>
                      </a:r>
                      <a:r>
                        <a:rPr lang="ar-SA" sz="2000" dirty="0" smtClean="0">
                          <a:solidFill>
                            <a:srgbClr val="FF0000"/>
                          </a:solidFill>
                          <a:effectLst/>
                        </a:rPr>
                        <a:t>بذور)</a:t>
                      </a:r>
                      <a:endParaRPr lang="en-US" sz="20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4">
                        <a:lumMod val="20000"/>
                        <a:lumOff val="80000"/>
                      </a:schemeClr>
                    </a:solidFill>
                  </a:tcPr>
                </a:tc>
                <a:tc>
                  <a:txBody>
                    <a:bodyPr/>
                    <a:lstStyle/>
                    <a:p>
                      <a:pPr marL="0" marR="0" algn="r" rtl="1">
                        <a:lnSpc>
                          <a:spcPct val="115000"/>
                        </a:lnSpc>
                        <a:spcBef>
                          <a:spcPts val="0"/>
                        </a:spcBef>
                        <a:spcAft>
                          <a:spcPts val="0"/>
                        </a:spcAft>
                      </a:pPr>
                      <a:r>
                        <a:rPr lang="ar-SA" sz="2000" dirty="0">
                          <a:solidFill>
                            <a:srgbClr val="FF0000"/>
                          </a:solidFill>
                          <a:effectLst/>
                        </a:rPr>
                        <a:t>المحصول المقترح</a:t>
                      </a:r>
                      <a:endParaRPr lang="en-US" sz="20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4">
                        <a:lumMod val="20000"/>
                        <a:lumOff val="80000"/>
                      </a:schemeClr>
                    </a:solidFill>
                  </a:tcPr>
                </a:tc>
                <a:tc>
                  <a:txBody>
                    <a:bodyPr/>
                    <a:lstStyle/>
                    <a:p>
                      <a:pPr marL="0" marR="0" algn="r" rtl="1">
                        <a:lnSpc>
                          <a:spcPct val="115000"/>
                        </a:lnSpc>
                        <a:spcBef>
                          <a:spcPts val="0"/>
                        </a:spcBef>
                        <a:spcAft>
                          <a:spcPts val="0"/>
                        </a:spcAft>
                      </a:pPr>
                      <a:r>
                        <a:rPr lang="ar-SA" sz="2000" dirty="0">
                          <a:solidFill>
                            <a:srgbClr val="FF0000"/>
                          </a:solidFill>
                          <a:effectLst/>
                        </a:rPr>
                        <a:t>القرية</a:t>
                      </a:r>
                      <a:endParaRPr lang="en-US" sz="20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4">
                        <a:lumMod val="20000"/>
                        <a:lumOff val="80000"/>
                      </a:schemeClr>
                    </a:solidFill>
                  </a:tcPr>
                </a:tc>
                <a:tc>
                  <a:txBody>
                    <a:bodyPr/>
                    <a:lstStyle/>
                    <a:p>
                      <a:pPr marL="0" marR="0" algn="r" rtl="1">
                        <a:lnSpc>
                          <a:spcPct val="115000"/>
                        </a:lnSpc>
                        <a:spcBef>
                          <a:spcPts val="0"/>
                        </a:spcBef>
                        <a:spcAft>
                          <a:spcPts val="0"/>
                        </a:spcAft>
                      </a:pPr>
                      <a:r>
                        <a:rPr lang="ar-SA" sz="2000" dirty="0">
                          <a:solidFill>
                            <a:srgbClr val="FF0000"/>
                          </a:solidFill>
                          <a:effectLst/>
                        </a:rPr>
                        <a:t>المزارع</a:t>
                      </a:r>
                      <a:endParaRPr lang="en-US" sz="20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1108249517"/>
                  </a:ext>
                </a:extLst>
              </a:tr>
              <a:tr h="841029">
                <a:tc>
                  <a:txBody>
                    <a:bodyPr/>
                    <a:lstStyle/>
                    <a:p>
                      <a:pPr marL="0" marR="0" algn="ctr" rtl="1">
                        <a:lnSpc>
                          <a:spcPct val="115000"/>
                        </a:lnSpc>
                        <a:spcBef>
                          <a:spcPts val="0"/>
                        </a:spcBef>
                        <a:spcAft>
                          <a:spcPts val="0"/>
                        </a:spcAft>
                      </a:pPr>
                      <a:r>
                        <a:rPr lang="ar-SA" sz="2000" dirty="0" err="1">
                          <a:effectLst/>
                        </a:rPr>
                        <a:t>هشاب</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rtl="1">
                        <a:lnSpc>
                          <a:spcPct val="115000"/>
                        </a:lnSpc>
                        <a:spcBef>
                          <a:spcPts val="0"/>
                        </a:spcBef>
                        <a:spcAft>
                          <a:spcPts val="0"/>
                        </a:spcAft>
                      </a:pPr>
                      <a:r>
                        <a:rPr lang="ar-SA" sz="2000" dirty="0">
                          <a:effectLst/>
                        </a:rPr>
                        <a:t>فول سوداني، سمسم ابيض، لوبيا</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rtl="1">
                        <a:lnSpc>
                          <a:spcPct val="115000"/>
                        </a:lnSpc>
                        <a:spcBef>
                          <a:spcPts val="0"/>
                        </a:spcBef>
                        <a:spcAft>
                          <a:spcPts val="0"/>
                        </a:spcAft>
                      </a:pPr>
                      <a:r>
                        <a:rPr lang="ar-SA" sz="2000" dirty="0">
                          <a:effectLst/>
                        </a:rPr>
                        <a:t>ام </a:t>
                      </a:r>
                      <a:r>
                        <a:rPr lang="ar-SA" sz="2000" dirty="0" err="1">
                          <a:effectLst/>
                        </a:rPr>
                        <a:t>سلعلع</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rtl="1">
                        <a:lnSpc>
                          <a:spcPct val="115000"/>
                        </a:lnSpc>
                        <a:spcBef>
                          <a:spcPts val="0"/>
                        </a:spcBef>
                        <a:spcAft>
                          <a:spcPts val="0"/>
                        </a:spcAft>
                      </a:pPr>
                      <a:r>
                        <a:rPr lang="ar-SA" sz="2000" dirty="0" smtClean="0">
                          <a:effectLst/>
                        </a:rPr>
                        <a:t>شريف </a:t>
                      </a:r>
                      <a:r>
                        <a:rPr lang="ar-SA" sz="2000" dirty="0">
                          <a:effectLst/>
                        </a:rPr>
                        <a:t>ادم </a:t>
                      </a:r>
                      <a:endParaRPr lang="en-US" sz="2000" dirty="0">
                        <a:effectLst/>
                      </a:endParaRPr>
                    </a:p>
                    <a:p>
                      <a:pPr marL="0" marR="0" algn="r" rtl="1">
                        <a:lnSpc>
                          <a:spcPct val="115000"/>
                        </a:lnSpc>
                        <a:spcBef>
                          <a:spcPts val="0"/>
                        </a:spcBef>
                        <a:spcAft>
                          <a:spcPts val="0"/>
                        </a:spcAft>
                      </a:pPr>
                      <a:r>
                        <a:rPr lang="ar-SA" sz="2000" dirty="0">
                          <a:effectLst/>
                        </a:rPr>
                        <a:t> </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797930848"/>
                  </a:ext>
                </a:extLst>
              </a:tr>
              <a:tr h="841029">
                <a:tc>
                  <a:txBody>
                    <a:bodyPr/>
                    <a:lstStyle/>
                    <a:p>
                      <a:pPr marL="0" marR="0" algn="ctr" rtl="1">
                        <a:lnSpc>
                          <a:spcPct val="115000"/>
                        </a:lnSpc>
                        <a:spcBef>
                          <a:spcPts val="0"/>
                        </a:spcBef>
                        <a:spcAft>
                          <a:spcPts val="0"/>
                        </a:spcAft>
                      </a:pPr>
                      <a:r>
                        <a:rPr lang="ar-SA" sz="2000" dirty="0" err="1">
                          <a:effectLst/>
                        </a:rPr>
                        <a:t>هشاب</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rtl="1">
                        <a:lnSpc>
                          <a:spcPct val="115000"/>
                        </a:lnSpc>
                        <a:spcBef>
                          <a:spcPts val="0"/>
                        </a:spcBef>
                        <a:spcAft>
                          <a:spcPts val="0"/>
                        </a:spcAft>
                      </a:pPr>
                      <a:r>
                        <a:rPr lang="ar-SA" sz="2000" dirty="0">
                          <a:effectLst/>
                        </a:rPr>
                        <a:t>فول سوداني، سمسم ابيض، لوبيا</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rtl="1">
                        <a:lnSpc>
                          <a:spcPct val="115000"/>
                        </a:lnSpc>
                        <a:spcBef>
                          <a:spcPts val="0"/>
                        </a:spcBef>
                        <a:spcAft>
                          <a:spcPts val="0"/>
                        </a:spcAft>
                      </a:pPr>
                      <a:r>
                        <a:rPr lang="ar-SA" sz="2000" dirty="0">
                          <a:effectLst/>
                        </a:rPr>
                        <a:t>ام </a:t>
                      </a:r>
                      <a:r>
                        <a:rPr lang="ar-SA" sz="2000" dirty="0" err="1">
                          <a:effectLst/>
                        </a:rPr>
                        <a:t>سلعلع</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rtl="1">
                        <a:lnSpc>
                          <a:spcPct val="115000"/>
                        </a:lnSpc>
                        <a:spcBef>
                          <a:spcPts val="0"/>
                        </a:spcBef>
                        <a:spcAft>
                          <a:spcPts val="0"/>
                        </a:spcAft>
                      </a:pPr>
                      <a:r>
                        <a:rPr lang="ar-SA" sz="2000" dirty="0" smtClean="0">
                          <a:effectLst/>
                        </a:rPr>
                        <a:t>احمد </a:t>
                      </a:r>
                      <a:r>
                        <a:rPr lang="ar-SA" sz="2000" dirty="0">
                          <a:effectLst/>
                        </a:rPr>
                        <a:t>خميس</a:t>
                      </a:r>
                      <a:endParaRPr lang="en-US" sz="2000" dirty="0">
                        <a:effectLst/>
                      </a:endParaRPr>
                    </a:p>
                    <a:p>
                      <a:pPr marL="0" marR="0" algn="r" rtl="1">
                        <a:lnSpc>
                          <a:spcPct val="115000"/>
                        </a:lnSpc>
                        <a:spcBef>
                          <a:spcPts val="0"/>
                        </a:spcBef>
                        <a:spcAft>
                          <a:spcPts val="0"/>
                        </a:spcAft>
                      </a:pPr>
                      <a:r>
                        <a:rPr lang="ar-SA" sz="2000" dirty="0">
                          <a:effectLst/>
                        </a:rPr>
                        <a:t> </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003771308"/>
                  </a:ext>
                </a:extLst>
              </a:tr>
              <a:tr h="619630">
                <a:tc>
                  <a:txBody>
                    <a:bodyPr/>
                    <a:lstStyle/>
                    <a:p>
                      <a:pPr marL="0" marR="0" algn="ctr" rtl="1">
                        <a:lnSpc>
                          <a:spcPct val="115000"/>
                        </a:lnSpc>
                        <a:spcBef>
                          <a:spcPts val="0"/>
                        </a:spcBef>
                        <a:spcAft>
                          <a:spcPts val="0"/>
                        </a:spcAft>
                      </a:pPr>
                      <a:r>
                        <a:rPr lang="ar-SA" sz="2000" dirty="0" err="1">
                          <a:effectLst/>
                        </a:rPr>
                        <a:t>هشاب</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rtl="1">
                        <a:lnSpc>
                          <a:spcPct val="115000"/>
                        </a:lnSpc>
                        <a:spcBef>
                          <a:spcPts val="0"/>
                        </a:spcBef>
                        <a:spcAft>
                          <a:spcPts val="0"/>
                        </a:spcAft>
                      </a:pPr>
                      <a:r>
                        <a:rPr lang="ar-SA" sz="2000" dirty="0">
                          <a:effectLst/>
                        </a:rPr>
                        <a:t>فول سوداني، سمسم ابيض، لوبيا</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rtl="1">
                        <a:lnSpc>
                          <a:spcPct val="115000"/>
                        </a:lnSpc>
                        <a:spcBef>
                          <a:spcPts val="0"/>
                        </a:spcBef>
                        <a:spcAft>
                          <a:spcPts val="0"/>
                        </a:spcAft>
                      </a:pPr>
                      <a:r>
                        <a:rPr lang="ar-SA" sz="2000" dirty="0">
                          <a:effectLst/>
                        </a:rPr>
                        <a:t>عين الجمل</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rtl="1">
                        <a:lnSpc>
                          <a:spcPct val="115000"/>
                        </a:lnSpc>
                        <a:spcBef>
                          <a:spcPts val="0"/>
                        </a:spcBef>
                        <a:spcAft>
                          <a:spcPts val="0"/>
                        </a:spcAft>
                      </a:pPr>
                      <a:r>
                        <a:rPr lang="ar-SA" sz="2000" dirty="0" smtClean="0">
                          <a:effectLst/>
                        </a:rPr>
                        <a:t>صديقة</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220988799"/>
                  </a:ext>
                </a:extLst>
              </a:tr>
              <a:tr h="958225">
                <a:tc>
                  <a:txBody>
                    <a:bodyPr/>
                    <a:lstStyle/>
                    <a:p>
                      <a:pPr marL="0" marR="0" algn="ctr" rtl="1">
                        <a:lnSpc>
                          <a:spcPct val="115000"/>
                        </a:lnSpc>
                        <a:spcBef>
                          <a:spcPts val="0"/>
                        </a:spcBef>
                        <a:spcAft>
                          <a:spcPts val="0"/>
                        </a:spcAft>
                      </a:pPr>
                      <a:r>
                        <a:rPr lang="ar-SA" sz="2000" dirty="0" err="1">
                          <a:effectLst/>
                        </a:rPr>
                        <a:t>هشاب</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rtl="1">
                        <a:lnSpc>
                          <a:spcPct val="115000"/>
                        </a:lnSpc>
                        <a:spcBef>
                          <a:spcPts val="0"/>
                        </a:spcBef>
                        <a:spcAft>
                          <a:spcPts val="0"/>
                        </a:spcAft>
                      </a:pPr>
                      <a:r>
                        <a:rPr lang="ar-SA" sz="2000" dirty="0">
                          <a:effectLst/>
                        </a:rPr>
                        <a:t>فول سوداني، سمسم ابيض، لوبيا</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rtl="1">
                        <a:lnSpc>
                          <a:spcPct val="115000"/>
                        </a:lnSpc>
                        <a:spcBef>
                          <a:spcPts val="0"/>
                        </a:spcBef>
                        <a:spcAft>
                          <a:spcPts val="0"/>
                        </a:spcAft>
                      </a:pPr>
                      <a:r>
                        <a:rPr lang="ar-SA" sz="2000" dirty="0">
                          <a:effectLst/>
                        </a:rPr>
                        <a:t>عين الجمل</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rtl="1">
                        <a:lnSpc>
                          <a:spcPct val="115000"/>
                        </a:lnSpc>
                        <a:spcBef>
                          <a:spcPts val="0"/>
                        </a:spcBef>
                        <a:spcAft>
                          <a:spcPts val="0"/>
                        </a:spcAft>
                      </a:pPr>
                      <a:r>
                        <a:rPr lang="ar-SA" sz="2000" dirty="0" smtClean="0">
                          <a:effectLst/>
                        </a:rPr>
                        <a:t>محمد </a:t>
                      </a:r>
                      <a:r>
                        <a:rPr lang="ar-SA" sz="2000" dirty="0" err="1">
                          <a:effectLst/>
                        </a:rPr>
                        <a:t>السليك</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349894315"/>
                  </a:ext>
                </a:extLst>
              </a:tr>
            </a:tbl>
          </a:graphicData>
        </a:graphic>
      </p:graphicFrame>
    </p:spTree>
    <p:extLst>
      <p:ext uri="{BB962C8B-B14F-4D97-AF65-F5344CB8AC3E}">
        <p14:creationId xmlns:p14="http://schemas.microsoft.com/office/powerpoint/2010/main" val="38962999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alpha val="72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11778" y="365127"/>
            <a:ext cx="7886700" cy="604691"/>
          </a:xfrm>
        </p:spPr>
        <p:txBody>
          <a:bodyPr>
            <a:normAutofit fontScale="90000"/>
          </a:bodyPr>
          <a:lstStyle/>
          <a:p>
            <a:pPr algn="r" rtl="1"/>
            <a:r>
              <a:rPr lang="en-US" sz="2700" b="1" dirty="0" smtClean="0">
                <a:solidFill>
                  <a:srgbClr val="FF0000"/>
                </a:solidFill>
                <a:latin typeface="Calibri" panose="020F0502020204030204" pitchFamily="34" charset="0"/>
                <a:ea typeface="Calibri" panose="020F0502020204030204" pitchFamily="34" charset="0"/>
              </a:rPr>
              <a:t/>
            </a:r>
            <a:br>
              <a:rPr lang="en-US" sz="2700" b="1" dirty="0" smtClean="0">
                <a:solidFill>
                  <a:srgbClr val="FF0000"/>
                </a:solidFill>
                <a:latin typeface="Calibri" panose="020F0502020204030204" pitchFamily="34" charset="0"/>
                <a:ea typeface="Calibri" panose="020F0502020204030204" pitchFamily="34" charset="0"/>
              </a:rPr>
            </a:br>
            <a:r>
              <a:rPr lang="en-US" dirty="0"/>
              <a:t/>
            </a:r>
            <a:br>
              <a:rPr lang="en-US" dirty="0"/>
            </a:br>
            <a:r>
              <a:rPr lang="ar-SA" sz="2700" b="1" dirty="0" smtClean="0">
                <a:solidFill>
                  <a:srgbClr val="FF0000"/>
                </a:solidFill>
                <a:latin typeface="Calibri" panose="020F0502020204030204" pitchFamily="34" charset="0"/>
                <a:ea typeface="Calibri" panose="020F0502020204030204" pitchFamily="34" charset="0"/>
              </a:rPr>
              <a:t>الحقول </a:t>
            </a:r>
            <a:r>
              <a:rPr lang="ar-SA" sz="2700" b="1" dirty="0">
                <a:solidFill>
                  <a:srgbClr val="FF0000"/>
                </a:solidFill>
                <a:latin typeface="Calibri" panose="020F0502020204030204" pitchFamily="34" charset="0"/>
                <a:ea typeface="Calibri" panose="020F0502020204030204" pitchFamily="34" charset="0"/>
              </a:rPr>
              <a:t>الإيضاحية التي نفذت والمقترح لموسم 2023</a:t>
            </a:r>
            <a:r>
              <a:rPr lang="ar-SA" b="1" dirty="0">
                <a:solidFill>
                  <a:srgbClr val="FF0000"/>
                </a:solidFill>
                <a:latin typeface="Calibri" panose="020F0502020204030204" pitchFamily="34" charset="0"/>
                <a:ea typeface="Calibri" panose="020F0502020204030204" pitchFamily="34" charset="0"/>
              </a:rPr>
              <a:t/>
            </a:r>
            <a:br>
              <a:rPr lang="ar-SA" b="1" dirty="0">
                <a:solidFill>
                  <a:srgbClr val="FF0000"/>
                </a:solidFill>
                <a:latin typeface="Calibri" panose="020F0502020204030204" pitchFamily="34" charset="0"/>
                <a:ea typeface="Calibri" panose="020F0502020204030204" pitchFamily="34" charset="0"/>
              </a:rPr>
            </a:br>
            <a:endParaRPr lang="en-US" dirty="0"/>
          </a:p>
        </p:txBody>
      </p:sp>
      <p:pic>
        <p:nvPicPr>
          <p:cNvPr id="6" name="Content Placeholder 5"/>
          <p:cNvPicPr>
            <a:picLocks noGrp="1" noChangeAspect="1"/>
          </p:cNvPicPr>
          <p:nvPr>
            <p:ph sz="half" idx="1"/>
          </p:nvPr>
        </p:nvPicPr>
        <p:blipFill rotWithShape="1">
          <a:blip r:embed="rId2" cstate="print">
            <a:biLevel thresh="50000"/>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rcRect t="3061" r="473"/>
          <a:stretch/>
        </p:blipFill>
        <p:spPr>
          <a:xfrm>
            <a:off x="320161" y="1579418"/>
            <a:ext cx="5933560" cy="4017818"/>
          </a:xfrm>
          <a:solidFill>
            <a:schemeClr val="bg1"/>
          </a:solidFill>
          <a:ln>
            <a:noFill/>
          </a:ln>
          <a:effectLst/>
        </p:spPr>
      </p:pic>
      <p:sp>
        <p:nvSpPr>
          <p:cNvPr id="4" name="Content Placeholder 3"/>
          <p:cNvSpPr>
            <a:spLocks noGrp="1"/>
          </p:cNvSpPr>
          <p:nvPr>
            <p:ph sz="half" idx="2"/>
          </p:nvPr>
        </p:nvSpPr>
        <p:spPr>
          <a:xfrm>
            <a:off x="6151418" y="1579418"/>
            <a:ext cx="2793424" cy="4597545"/>
          </a:xfrm>
          <a:solidFill>
            <a:schemeClr val="bg1"/>
          </a:solidFill>
        </p:spPr>
        <p:txBody>
          <a:bodyPr>
            <a:normAutofit/>
          </a:bodyPr>
          <a:lstStyle/>
          <a:p>
            <a:pPr marL="457200" indent="-457200" algn="r" rtl="1">
              <a:lnSpc>
                <a:spcPct val="115000"/>
              </a:lnSpc>
              <a:spcAft>
                <a:spcPts val="1000"/>
              </a:spcAft>
              <a:buFont typeface="Wingdings" panose="05000000000000000000" pitchFamily="2" charset="2"/>
              <a:buChar char="§"/>
            </a:pPr>
            <a:r>
              <a:rPr lang="ar-SA" dirty="0" smtClean="0">
                <a:latin typeface="Calibri" panose="020F0502020204030204" pitchFamily="34" charset="0"/>
                <a:ea typeface="Calibri" panose="020F0502020204030204" pitchFamily="34" charset="0"/>
              </a:rPr>
              <a:t>ولاية </a:t>
            </a:r>
            <a:r>
              <a:rPr lang="ar-SA" dirty="0">
                <a:latin typeface="Calibri" panose="020F0502020204030204" pitchFamily="34" charset="0"/>
                <a:ea typeface="Calibri" panose="020F0502020204030204" pitchFamily="34" charset="0"/>
              </a:rPr>
              <a:t>القضارف: 8 (4 موسم 2022 و4 موسم 2023)</a:t>
            </a:r>
          </a:p>
          <a:p>
            <a:pPr marL="457200" indent="-457200" algn="r" rtl="1">
              <a:lnSpc>
                <a:spcPct val="115000"/>
              </a:lnSpc>
              <a:spcAft>
                <a:spcPts val="1000"/>
              </a:spcAft>
              <a:buFont typeface="Wingdings" panose="05000000000000000000" pitchFamily="2" charset="2"/>
              <a:buChar char="§"/>
            </a:pPr>
            <a:r>
              <a:rPr lang="ar-SA" dirty="0" smtClean="0">
                <a:latin typeface="Calibri" panose="020F0502020204030204" pitchFamily="34" charset="0"/>
                <a:ea typeface="Calibri" panose="020F0502020204030204" pitchFamily="34" charset="0"/>
              </a:rPr>
              <a:t>ولاية </a:t>
            </a:r>
            <a:r>
              <a:rPr lang="ar-SA" dirty="0">
                <a:latin typeface="Calibri" panose="020F0502020204030204" pitchFamily="34" charset="0"/>
                <a:ea typeface="Calibri" panose="020F0502020204030204" pitchFamily="34" charset="0"/>
              </a:rPr>
              <a:t>سنار: 4 </a:t>
            </a:r>
          </a:p>
          <a:p>
            <a:pPr marL="457200" indent="-457200" algn="r" rtl="1">
              <a:lnSpc>
                <a:spcPct val="115000"/>
              </a:lnSpc>
              <a:spcAft>
                <a:spcPts val="1000"/>
              </a:spcAft>
              <a:buFont typeface="Wingdings" panose="05000000000000000000" pitchFamily="2" charset="2"/>
              <a:buChar char="§"/>
            </a:pPr>
            <a:r>
              <a:rPr lang="ar-SA" dirty="0" smtClean="0">
                <a:latin typeface="Calibri" panose="020F0502020204030204" pitchFamily="34" charset="0"/>
                <a:ea typeface="Calibri" panose="020F0502020204030204" pitchFamily="34" charset="0"/>
              </a:rPr>
              <a:t>ولاية </a:t>
            </a:r>
            <a:r>
              <a:rPr lang="ar-SA" dirty="0">
                <a:latin typeface="Calibri" panose="020F0502020204030204" pitchFamily="34" charset="0"/>
                <a:ea typeface="Calibri" panose="020F0502020204030204" pitchFamily="34" charset="0"/>
              </a:rPr>
              <a:t>النيل ألأزرق: 4</a:t>
            </a:r>
            <a:endParaRPr lang="en-US" dirty="0">
              <a:latin typeface="Calibri" panose="020F0502020204030204" pitchFamily="34" charset="0"/>
              <a:ea typeface="Calibri" panose="020F0502020204030204" pitchFamily="34" charset="0"/>
            </a:endParaRPr>
          </a:p>
          <a:p>
            <a:endParaRPr lang="en-US" dirty="0"/>
          </a:p>
        </p:txBody>
      </p:sp>
      <p:sp>
        <p:nvSpPr>
          <p:cNvPr id="7" name="Rectangle 6"/>
          <p:cNvSpPr/>
          <p:nvPr/>
        </p:nvSpPr>
        <p:spPr>
          <a:xfrm>
            <a:off x="1182843" y="6006781"/>
            <a:ext cx="2843792" cy="400110"/>
          </a:xfrm>
          <a:prstGeom prst="rect">
            <a:avLst/>
          </a:prstGeom>
        </p:spPr>
        <p:txBody>
          <a:bodyPr wrap="none">
            <a:spAutoFit/>
          </a:bodyPr>
          <a:lstStyle/>
          <a:p>
            <a:r>
              <a:rPr lang="en-US" sz="2000" b="1" i="1" dirty="0"/>
              <a:t>Layout of </a:t>
            </a:r>
            <a:r>
              <a:rPr lang="en-US" sz="2000" b="1" i="1" dirty="0" smtClean="0"/>
              <a:t>a DEDMO </a:t>
            </a:r>
            <a:r>
              <a:rPr lang="en-US" sz="2000" b="1" i="1" dirty="0"/>
              <a:t>farm</a:t>
            </a:r>
          </a:p>
        </p:txBody>
      </p:sp>
    </p:spTree>
    <p:extLst>
      <p:ext uri="{BB962C8B-B14F-4D97-AF65-F5344CB8AC3E}">
        <p14:creationId xmlns:p14="http://schemas.microsoft.com/office/powerpoint/2010/main" val="7364083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WordArt 4"/>
          <p:cNvSpPr>
            <a:spLocks noChangeArrowheads="1" noChangeShapeType="1" noTextEdit="1"/>
          </p:cNvSpPr>
          <p:nvPr/>
        </p:nvSpPr>
        <p:spPr bwMode="auto">
          <a:xfrm>
            <a:off x="838200" y="533400"/>
            <a:ext cx="7467600" cy="5638800"/>
          </a:xfrm>
          <a:prstGeom prst="rect">
            <a:avLst/>
          </a:prstGeom>
        </p:spPr>
        <p:txBody>
          <a:bodyPr wrap="none" fromWordArt="1">
            <a:prstTxWarp prst="textFadeRight">
              <a:avLst>
                <a:gd name="adj" fmla="val 33333"/>
              </a:avLst>
            </a:prstTxWarp>
          </a:bodyPr>
          <a:lstStyle/>
          <a:p>
            <a:pPr algn="ctr"/>
            <a:r>
              <a:rPr lang="ar-SA" sz="3600"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وشكراً</a:t>
            </a:r>
            <a:endParaRPr lang="en-US"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endParaRPr>
          </a:p>
        </p:txBody>
      </p:sp>
    </p:spTree>
    <p:extLst>
      <p:ext uri="{BB962C8B-B14F-4D97-AF65-F5344CB8AC3E}">
        <p14:creationId xmlns:p14="http://schemas.microsoft.com/office/powerpoint/2010/main" val="1700575376"/>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655" y="129600"/>
            <a:ext cx="8182842" cy="313746"/>
          </a:xfrm>
        </p:spPr>
        <p:txBody>
          <a:bodyPr>
            <a:normAutofit fontScale="90000"/>
          </a:bodyPr>
          <a:lstStyle/>
          <a:p>
            <a:r>
              <a:rPr lang="en-US" sz="2700" b="1" dirty="0" smtClean="0"/>
              <a:t/>
            </a:r>
            <a:br>
              <a:rPr lang="en-US" sz="2700" b="1" dirty="0" smtClean="0"/>
            </a:br>
            <a:r>
              <a:rPr lang="en-US" sz="2700" b="1" dirty="0"/>
              <a:t/>
            </a:r>
            <a:br>
              <a:rPr lang="en-US" sz="2700" b="1" dirty="0"/>
            </a:br>
            <a:r>
              <a:rPr lang="en-US" sz="2700" b="1" dirty="0" smtClean="0"/>
              <a:t>Concept </a:t>
            </a:r>
            <a:r>
              <a:rPr lang="en-US" sz="2700" b="1" dirty="0"/>
              <a:t>and </a:t>
            </a:r>
            <a:r>
              <a:rPr lang="en-US" sz="2700" b="1" dirty="0">
                <a:latin typeface="Candara" panose="020E0502030303020204" pitchFamily="34" charset="0"/>
              </a:rPr>
              <a:t>definition</a:t>
            </a:r>
            <a:r>
              <a:rPr lang="en-US" b="1" dirty="0"/>
              <a:t/>
            </a:r>
            <a:br>
              <a:rPr lang="en-US" b="1" dirty="0"/>
            </a:br>
            <a:endParaRPr lang="en-US" b="1" dirty="0"/>
          </a:p>
        </p:txBody>
      </p:sp>
      <p:sp>
        <p:nvSpPr>
          <p:cNvPr id="3" name="Rectangle 2"/>
          <p:cNvSpPr/>
          <p:nvPr/>
        </p:nvSpPr>
        <p:spPr>
          <a:xfrm>
            <a:off x="110837" y="784542"/>
            <a:ext cx="8841798" cy="6073458"/>
          </a:xfrm>
          <a:prstGeom prst="rect">
            <a:avLst/>
          </a:prstGeom>
        </p:spPr>
        <p:txBody>
          <a:bodyPr wrap="square">
            <a:spAutoFit/>
          </a:bodyPr>
          <a:lstStyle/>
          <a:p>
            <a:pPr marL="285750" marR="292100" indent="-285750" algn="just">
              <a:lnSpc>
                <a:spcPct val="95000"/>
              </a:lnSpc>
              <a:spcAft>
                <a:spcPts val="800"/>
              </a:spcAft>
              <a:buFont typeface="Wingdings" panose="05000000000000000000" pitchFamily="2" charset="2"/>
              <a:buChar char="§"/>
            </a:pPr>
            <a:r>
              <a:rPr lang="en-US" sz="2000" dirty="0" smtClean="0">
                <a:latin typeface="Candara" panose="020E0502030303020204" pitchFamily="34" charset="0"/>
                <a:ea typeface="Times New Roman" panose="02020603050405020304" pitchFamily="18" charset="0"/>
                <a:cs typeface="Arial" panose="020B0604020202020204" pitchFamily="34" charset="0"/>
              </a:rPr>
              <a:t>A </a:t>
            </a:r>
            <a:r>
              <a:rPr lang="en-US" sz="2000" dirty="0">
                <a:latin typeface="Candara" panose="020E0502030303020204" pitchFamily="34" charset="0"/>
                <a:ea typeface="Times New Roman" panose="02020603050405020304" pitchFamily="18" charset="0"/>
                <a:cs typeface="Arial" panose="020B0604020202020204" pitchFamily="34" charset="0"/>
              </a:rPr>
              <a:t>DEMO farm is </a:t>
            </a:r>
            <a:r>
              <a:rPr lang="en-US" sz="2000" dirty="0">
                <a:solidFill>
                  <a:srgbClr val="FF0000"/>
                </a:solidFill>
                <a:latin typeface="Candara" panose="020E0502030303020204" pitchFamily="34" charset="0"/>
                <a:ea typeface="Times New Roman" panose="02020603050405020304" pitchFamily="18" charset="0"/>
                <a:cs typeface="Arial" panose="020B0604020202020204" pitchFamily="34" charset="0"/>
              </a:rPr>
              <a:t>a portion of the farmer's field in which the technological packages are applied by the farmer </a:t>
            </a:r>
            <a:r>
              <a:rPr lang="en-US" sz="2000" dirty="0">
                <a:latin typeface="Candara" panose="020E0502030303020204" pitchFamily="34" charset="0"/>
                <a:ea typeface="Times New Roman" panose="02020603050405020304" pitchFamily="18" charset="0"/>
                <a:cs typeface="Arial" panose="020B0604020202020204" pitchFamily="34" charset="0"/>
              </a:rPr>
              <a:t>under the supervision or guidance of the expert or extension specialist. </a:t>
            </a:r>
            <a:endParaRPr lang="en-US" sz="2000" dirty="0" smtClean="0">
              <a:latin typeface="Candara" panose="020E0502030303020204" pitchFamily="34" charset="0"/>
              <a:ea typeface="Times New Roman" panose="02020603050405020304" pitchFamily="18" charset="0"/>
              <a:cs typeface="Arial" panose="020B0604020202020204" pitchFamily="34" charset="0"/>
            </a:endParaRPr>
          </a:p>
          <a:p>
            <a:pPr marL="285750" marR="292100" indent="-285750" algn="just">
              <a:lnSpc>
                <a:spcPct val="95000"/>
              </a:lnSpc>
              <a:spcAft>
                <a:spcPts val="800"/>
              </a:spcAft>
              <a:buFont typeface="Wingdings" panose="05000000000000000000" pitchFamily="2" charset="2"/>
              <a:buChar char="§"/>
            </a:pPr>
            <a:r>
              <a:rPr lang="en-US" sz="2000" dirty="0" smtClean="0">
                <a:latin typeface="Candara" panose="020E0502030303020204" pitchFamily="34" charset="0"/>
                <a:ea typeface="Times New Roman" panose="02020603050405020304" pitchFamily="18" charset="0"/>
                <a:cs typeface="Arial" panose="020B0604020202020204" pitchFamily="34" charset="0"/>
              </a:rPr>
              <a:t>Also </a:t>
            </a:r>
            <a:r>
              <a:rPr lang="en-US" sz="2000" dirty="0">
                <a:latin typeface="Candara" panose="020E0502030303020204" pitchFamily="34" charset="0"/>
                <a:ea typeface="Times New Roman" panose="02020603050405020304" pitchFamily="18" charset="0"/>
                <a:cs typeface="Arial" panose="020B0604020202020204" pitchFamily="34" charset="0"/>
              </a:rPr>
              <a:t>defined as </a:t>
            </a:r>
            <a:r>
              <a:rPr lang="en-US" sz="2000" dirty="0" smtClean="0">
                <a:effectLst/>
                <a:latin typeface="Candara" panose="020E0502030303020204" pitchFamily="34" charset="0"/>
                <a:ea typeface="Calibri" panose="020F0502020204030204" pitchFamily="34" charset="0"/>
                <a:cs typeface="Arial" panose="020B0604020202020204" pitchFamily="34" charset="0"/>
              </a:rPr>
              <a:t>a plot or field that is </a:t>
            </a:r>
            <a:r>
              <a:rPr lang="en-US" sz="2000" dirty="0" smtClean="0">
                <a:solidFill>
                  <a:srgbClr val="FF0000"/>
                </a:solidFill>
                <a:effectLst/>
                <a:latin typeface="Candara" panose="020E0502030303020204" pitchFamily="34" charset="0"/>
                <a:ea typeface="Calibri" panose="020F0502020204030204" pitchFamily="34" charset="0"/>
                <a:cs typeface="Arial" panose="020B0604020202020204" pitchFamily="34" charset="0"/>
              </a:rPr>
              <a:t>used for teaching, sharing ideas and showcasing a proven agricultural practice or an </a:t>
            </a:r>
            <a:r>
              <a:rPr lang="en-US" sz="2000" dirty="0">
                <a:solidFill>
                  <a:srgbClr val="FF0000"/>
                </a:solidFill>
                <a:latin typeface="Candara" panose="020E0502030303020204" pitchFamily="34" charset="0"/>
                <a:ea typeface="Times New Roman" panose="02020603050405020304" pitchFamily="18" charset="0"/>
                <a:cs typeface="Arial" panose="020B0604020202020204" pitchFamily="34" charset="0"/>
              </a:rPr>
              <a:t>improved variety of crop and/or tree. </a:t>
            </a:r>
            <a:endParaRPr lang="en-US" sz="2000" dirty="0" smtClean="0">
              <a:solidFill>
                <a:srgbClr val="FF0000"/>
              </a:solidFill>
              <a:latin typeface="Candara" panose="020E0502030303020204" pitchFamily="34" charset="0"/>
              <a:ea typeface="Times New Roman" panose="02020603050405020304" pitchFamily="18" charset="0"/>
              <a:cs typeface="Arial" panose="020B0604020202020204" pitchFamily="34" charset="0"/>
            </a:endParaRPr>
          </a:p>
          <a:p>
            <a:pPr marR="292100" algn="just">
              <a:lnSpc>
                <a:spcPct val="95000"/>
              </a:lnSpc>
              <a:spcAft>
                <a:spcPts val="800"/>
              </a:spcAft>
            </a:pPr>
            <a:endParaRPr lang="en-US" sz="2000" dirty="0" smtClean="0">
              <a:effectLst/>
              <a:latin typeface="Candara" panose="020E0502030303020204" pitchFamily="34" charset="0"/>
              <a:ea typeface="Calibri" panose="020F0502020204030204" pitchFamily="34" charset="0"/>
              <a:cs typeface="Arial" panose="020B0604020202020204" pitchFamily="34" charset="0"/>
            </a:endParaRPr>
          </a:p>
          <a:p>
            <a:pPr marL="285750" marR="292100" indent="-285750" algn="just">
              <a:lnSpc>
                <a:spcPct val="95000"/>
              </a:lnSpc>
              <a:spcAft>
                <a:spcPts val="800"/>
              </a:spcAft>
              <a:buFont typeface="Wingdings" panose="05000000000000000000" pitchFamily="2" charset="2"/>
              <a:buChar char="§"/>
            </a:pPr>
            <a:r>
              <a:rPr lang="en-US" sz="2000" dirty="0">
                <a:latin typeface="Candara" panose="020E0502030303020204" pitchFamily="34" charset="0"/>
                <a:ea typeface="Times New Roman" panose="02020603050405020304" pitchFamily="18" charset="0"/>
                <a:cs typeface="Arial" panose="020B0604020202020204" pitchFamily="34" charset="0"/>
              </a:rPr>
              <a:t>The DEMO farm is </a:t>
            </a:r>
            <a:r>
              <a:rPr lang="en-US" sz="2000" dirty="0">
                <a:solidFill>
                  <a:srgbClr val="FF0000"/>
                </a:solidFill>
                <a:latin typeface="Candara" panose="020E0502030303020204" pitchFamily="34" charset="0"/>
                <a:ea typeface="Times New Roman" panose="02020603050405020304" pitchFamily="18" charset="0"/>
                <a:cs typeface="Arial" panose="020B0604020202020204" pitchFamily="34" charset="0"/>
              </a:rPr>
              <a:t>used to convince the farmer of the usefulness of the improved variety or practical methods for increasing production and improving its quality</a:t>
            </a:r>
            <a:r>
              <a:rPr lang="en-US" sz="2000" dirty="0">
                <a:latin typeface="Candara" panose="020E0502030303020204" pitchFamily="34" charset="0"/>
                <a:ea typeface="Times New Roman" panose="02020603050405020304" pitchFamily="18" charset="0"/>
                <a:cs typeface="Arial" panose="020B0604020202020204" pitchFamily="34" charset="0"/>
              </a:rPr>
              <a:t>. </a:t>
            </a:r>
            <a:r>
              <a:rPr lang="en-US" sz="2000" dirty="0">
                <a:solidFill>
                  <a:srgbClr val="FF0000"/>
                </a:solidFill>
                <a:latin typeface="Candara" panose="020E0502030303020204" pitchFamily="34" charset="0"/>
                <a:ea typeface="Times New Roman" panose="02020603050405020304" pitchFamily="18" charset="0"/>
                <a:cs typeface="Arial" panose="020B0604020202020204" pitchFamily="34" charset="0"/>
              </a:rPr>
              <a:t>Thus increasing the farmer’s income and improving his livelihood.</a:t>
            </a:r>
            <a:r>
              <a:rPr lang="en-US" sz="2000" dirty="0">
                <a:latin typeface="Candara" panose="020E0502030303020204" pitchFamily="34" charset="0"/>
                <a:ea typeface="Times New Roman" panose="02020603050405020304" pitchFamily="18" charset="0"/>
                <a:cs typeface="Arial" panose="020B0604020202020204" pitchFamily="34" charset="0"/>
              </a:rPr>
              <a:t> </a:t>
            </a:r>
            <a:endParaRPr lang="en-US" sz="2000" dirty="0" smtClean="0">
              <a:latin typeface="Candara" panose="020E0502030303020204" pitchFamily="34" charset="0"/>
              <a:ea typeface="Times New Roman" panose="02020603050405020304" pitchFamily="18" charset="0"/>
              <a:cs typeface="Arial" panose="020B0604020202020204" pitchFamily="34" charset="0"/>
            </a:endParaRPr>
          </a:p>
          <a:p>
            <a:pPr marR="292100" algn="just">
              <a:lnSpc>
                <a:spcPct val="95000"/>
              </a:lnSpc>
              <a:spcAft>
                <a:spcPts val="800"/>
              </a:spcAft>
            </a:pPr>
            <a:endParaRPr lang="en-US" sz="2000" dirty="0" smtClean="0">
              <a:effectLst/>
              <a:latin typeface="Candara" panose="020E0502030303020204" pitchFamily="34" charset="0"/>
              <a:ea typeface="Calibri" panose="020F0502020204030204" pitchFamily="34" charset="0"/>
              <a:cs typeface="Arial" panose="020B0604020202020204" pitchFamily="34" charset="0"/>
            </a:endParaRPr>
          </a:p>
          <a:p>
            <a:pPr marL="285750" marR="292100" indent="-285750" algn="just">
              <a:lnSpc>
                <a:spcPct val="95000"/>
              </a:lnSpc>
              <a:spcAft>
                <a:spcPts val="800"/>
              </a:spcAft>
              <a:buFont typeface="Wingdings" panose="05000000000000000000" pitchFamily="2" charset="2"/>
              <a:buChar char="§"/>
            </a:pPr>
            <a:r>
              <a:rPr lang="en-US" sz="2000" dirty="0">
                <a:latin typeface="Candara" panose="020E0502030303020204" pitchFamily="34" charset="0"/>
                <a:ea typeface="Times New Roman" panose="02020603050405020304" pitchFamily="18" charset="0"/>
                <a:cs typeface="Arial" panose="020B0604020202020204" pitchFamily="34" charset="0"/>
              </a:rPr>
              <a:t>DEMO farms are considered one of the </a:t>
            </a:r>
            <a:r>
              <a:rPr lang="en-US" sz="2000" dirty="0">
                <a:solidFill>
                  <a:srgbClr val="FF0000"/>
                </a:solidFill>
                <a:latin typeface="Candara" panose="020E0502030303020204" pitchFamily="34" charset="0"/>
                <a:ea typeface="Times New Roman" panose="02020603050405020304" pitchFamily="18" charset="0"/>
                <a:cs typeface="Arial" panose="020B0604020202020204" pitchFamily="34" charset="0"/>
              </a:rPr>
              <a:t>most effective extension methods in </a:t>
            </a:r>
            <a:r>
              <a:rPr lang="en-US" sz="2000" dirty="0" smtClean="0">
                <a:solidFill>
                  <a:srgbClr val="FF0000"/>
                </a:solidFill>
                <a:latin typeface="Candara" panose="020E0502030303020204" pitchFamily="34" charset="0"/>
                <a:ea typeface="Times New Roman" panose="02020603050405020304" pitchFamily="18" charset="0"/>
                <a:cs typeface="Arial" panose="020B0604020202020204" pitchFamily="34" charset="0"/>
              </a:rPr>
              <a:t>teaching, </a:t>
            </a:r>
            <a:r>
              <a:rPr lang="en-US" sz="2000" dirty="0">
                <a:solidFill>
                  <a:srgbClr val="FF0000"/>
                </a:solidFill>
                <a:latin typeface="Candara" panose="020E0502030303020204" pitchFamily="34" charset="0"/>
                <a:ea typeface="Times New Roman" panose="02020603050405020304" pitchFamily="18" charset="0"/>
                <a:cs typeface="Arial" panose="020B0604020202020204" pitchFamily="34" charset="0"/>
              </a:rPr>
              <a:t>providing </a:t>
            </a:r>
            <a:r>
              <a:rPr lang="en-US" sz="2000" dirty="0" smtClean="0">
                <a:solidFill>
                  <a:srgbClr val="FF0000"/>
                </a:solidFill>
                <a:latin typeface="Candara" panose="020E0502030303020204" pitchFamily="34" charset="0"/>
                <a:ea typeface="Times New Roman" panose="02020603050405020304" pitchFamily="18" charset="0"/>
                <a:cs typeface="Arial" panose="020B0604020202020204" pitchFamily="34" charset="0"/>
              </a:rPr>
              <a:t>information </a:t>
            </a:r>
            <a:r>
              <a:rPr lang="en-US" sz="2000" dirty="0">
                <a:solidFill>
                  <a:srgbClr val="FF0000"/>
                </a:solidFill>
                <a:latin typeface="Candara" panose="020E0502030303020204" pitchFamily="34" charset="0"/>
                <a:ea typeface="Times New Roman" panose="02020603050405020304" pitchFamily="18" charset="0"/>
                <a:cs typeface="Arial" panose="020B0604020202020204" pitchFamily="34" charset="0"/>
              </a:rPr>
              <a:t>and opportunities to improve </a:t>
            </a:r>
            <a:r>
              <a:rPr lang="en-US" sz="2000" dirty="0" smtClean="0">
                <a:solidFill>
                  <a:srgbClr val="FF0000"/>
                </a:solidFill>
                <a:latin typeface="Candara" panose="020E0502030303020204" pitchFamily="34" charset="0"/>
                <a:ea typeface="Times New Roman" panose="02020603050405020304" pitchFamily="18" charset="0"/>
                <a:cs typeface="Arial" panose="020B0604020202020204" pitchFamily="34" charset="0"/>
              </a:rPr>
              <a:t>farmer’ skills </a:t>
            </a:r>
            <a:r>
              <a:rPr lang="en-US" sz="2000" dirty="0">
                <a:solidFill>
                  <a:srgbClr val="FF0000"/>
                </a:solidFill>
                <a:latin typeface="Candara" panose="020E0502030303020204" pitchFamily="34" charset="0"/>
                <a:ea typeface="Times New Roman" panose="02020603050405020304" pitchFamily="18" charset="0"/>
                <a:cs typeface="Arial" panose="020B0604020202020204" pitchFamily="34" charset="0"/>
              </a:rPr>
              <a:t>and change their attitudes. </a:t>
            </a:r>
            <a:endParaRPr lang="en-US" sz="2000" dirty="0" smtClean="0">
              <a:solidFill>
                <a:srgbClr val="FF0000"/>
              </a:solidFill>
              <a:latin typeface="Candara" panose="020E0502030303020204" pitchFamily="34" charset="0"/>
              <a:ea typeface="Times New Roman" panose="02020603050405020304" pitchFamily="18" charset="0"/>
              <a:cs typeface="Arial" panose="020B0604020202020204" pitchFamily="34" charset="0"/>
            </a:endParaRPr>
          </a:p>
          <a:p>
            <a:pPr marR="292100" algn="just">
              <a:lnSpc>
                <a:spcPct val="95000"/>
              </a:lnSpc>
              <a:spcAft>
                <a:spcPts val="800"/>
              </a:spcAft>
            </a:pPr>
            <a:endParaRPr lang="en-US" sz="2000" dirty="0" smtClean="0">
              <a:effectLst/>
              <a:latin typeface="Candara" panose="020E0502030303020204" pitchFamily="34" charset="0"/>
              <a:ea typeface="Calibri" panose="020F0502020204030204" pitchFamily="34" charset="0"/>
              <a:cs typeface="Arial" panose="020B0604020202020204" pitchFamily="34" charset="0"/>
            </a:endParaRPr>
          </a:p>
          <a:p>
            <a:pPr marL="285750" marR="292100" indent="-285750" algn="just">
              <a:lnSpc>
                <a:spcPct val="95000"/>
              </a:lnSpc>
              <a:spcAft>
                <a:spcPts val="800"/>
              </a:spcAft>
              <a:buFont typeface="Wingdings" panose="05000000000000000000" pitchFamily="2" charset="2"/>
              <a:buChar char="§"/>
            </a:pPr>
            <a:r>
              <a:rPr lang="en-US" sz="2000" dirty="0" smtClean="0">
                <a:latin typeface="Candara" panose="020E0502030303020204" pitchFamily="34" charset="0"/>
                <a:ea typeface="Times New Roman" panose="02020603050405020304" pitchFamily="18" charset="0"/>
                <a:cs typeface="Arial" panose="020B0604020202020204" pitchFamily="34" charset="0"/>
              </a:rPr>
              <a:t>DEMO </a:t>
            </a:r>
            <a:r>
              <a:rPr lang="en-US" sz="2000" dirty="0">
                <a:latin typeface="Candara" panose="020E0502030303020204" pitchFamily="34" charset="0"/>
                <a:ea typeface="Times New Roman" panose="02020603050405020304" pitchFamily="18" charset="0"/>
                <a:cs typeface="Arial" panose="020B0604020202020204" pitchFamily="34" charset="0"/>
              </a:rPr>
              <a:t>farms are considered one of the </a:t>
            </a:r>
            <a:r>
              <a:rPr lang="en-US" sz="2000" dirty="0">
                <a:solidFill>
                  <a:srgbClr val="FF0000"/>
                </a:solidFill>
                <a:latin typeface="Candara" panose="020E0502030303020204" pitchFamily="34" charset="0"/>
                <a:ea typeface="Times New Roman" panose="02020603050405020304" pitchFamily="18" charset="0"/>
                <a:cs typeface="Arial" panose="020B0604020202020204" pitchFamily="34" charset="0"/>
              </a:rPr>
              <a:t>main activities of farmers' field schools. </a:t>
            </a:r>
            <a:endParaRPr lang="en-US" sz="2000" dirty="0">
              <a:solidFill>
                <a:srgbClr val="FF0000"/>
              </a:solidFill>
              <a:effectLst/>
              <a:latin typeface="Candara" panose="020E0502030303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171062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364" y="101891"/>
            <a:ext cx="8002733" cy="369164"/>
          </a:xfrm>
        </p:spPr>
        <p:txBody>
          <a:bodyPr>
            <a:noAutofit/>
          </a:bodyPr>
          <a:lstStyle/>
          <a:p>
            <a:r>
              <a:rPr lang="en-US" sz="2400" b="1" dirty="0">
                <a:latin typeface="Candara" panose="020E0502030303020204" pitchFamily="34" charset="0"/>
                <a:ea typeface="Times New Roman" panose="02020603050405020304" pitchFamily="18" charset="0"/>
                <a:cs typeface="Arial" panose="020B0604020202020204" pitchFamily="34" charset="0"/>
              </a:rPr>
              <a:t>Objectives of DEMO farms</a:t>
            </a:r>
            <a:endParaRPr lang="en-US" sz="2400" dirty="0">
              <a:latin typeface="Candara" panose="020E0502030303020204" pitchFamily="34" charset="0"/>
            </a:endParaRPr>
          </a:p>
        </p:txBody>
      </p:sp>
      <p:sp>
        <p:nvSpPr>
          <p:cNvPr id="3" name="Rectangle 2"/>
          <p:cNvSpPr/>
          <p:nvPr/>
        </p:nvSpPr>
        <p:spPr>
          <a:xfrm>
            <a:off x="581890" y="817417"/>
            <a:ext cx="8354291" cy="4816896"/>
          </a:xfrm>
          <a:prstGeom prst="rect">
            <a:avLst/>
          </a:prstGeom>
        </p:spPr>
        <p:txBody>
          <a:bodyPr wrap="square">
            <a:spAutoFit/>
          </a:bodyPr>
          <a:lstStyle/>
          <a:p>
            <a:pPr marL="285750" lvl="0" indent="-285750">
              <a:lnSpc>
                <a:spcPct val="107000"/>
              </a:lnSpc>
              <a:buFont typeface="Wingdings" panose="05000000000000000000" pitchFamily="2" charset="2"/>
              <a:buChar char="§"/>
            </a:pPr>
            <a:r>
              <a:rPr lang="en-US" sz="2400" dirty="0">
                <a:latin typeface="Candara" panose="020E0502030303020204" pitchFamily="34" charset="0"/>
                <a:ea typeface="Times New Roman" panose="02020603050405020304" pitchFamily="18" charset="0"/>
                <a:cs typeface="Arial" panose="020B0604020202020204" pitchFamily="34" charset="0"/>
              </a:rPr>
              <a:t>To </a:t>
            </a:r>
            <a:r>
              <a:rPr lang="en-US" sz="2400" dirty="0">
                <a:solidFill>
                  <a:srgbClr val="FF0000"/>
                </a:solidFill>
                <a:latin typeface="Candara" panose="020E0502030303020204" pitchFamily="34" charset="0"/>
                <a:ea typeface="Times New Roman" panose="02020603050405020304" pitchFamily="18" charset="0"/>
                <a:cs typeface="Arial" panose="020B0604020202020204" pitchFamily="34" charset="0"/>
              </a:rPr>
              <a:t>encourage farmers to use improved and/or resistant crop and /or tree</a:t>
            </a:r>
            <a:r>
              <a:rPr lang="en-US" sz="2400" dirty="0">
                <a:latin typeface="Candara" panose="020E0502030303020204" pitchFamily="34" charset="0"/>
                <a:ea typeface="Times New Roman" panose="02020603050405020304" pitchFamily="18" charset="0"/>
                <a:cs typeface="Arial" panose="020B0604020202020204" pitchFamily="34" charset="0"/>
              </a:rPr>
              <a:t> varieties and various control methods</a:t>
            </a:r>
            <a:r>
              <a:rPr lang="en-US" sz="2400" dirty="0" smtClean="0">
                <a:latin typeface="Candara" panose="020E0502030303020204" pitchFamily="34" charset="0"/>
                <a:ea typeface="Times New Roman" panose="02020603050405020304" pitchFamily="18" charset="0"/>
                <a:cs typeface="Arial" panose="020B0604020202020204" pitchFamily="34" charset="0"/>
              </a:rPr>
              <a:t>.</a:t>
            </a:r>
          </a:p>
          <a:p>
            <a:pPr lvl="0">
              <a:lnSpc>
                <a:spcPct val="107000"/>
              </a:lnSpc>
            </a:pPr>
            <a:r>
              <a:rPr lang="en-US" sz="2400" dirty="0" smtClean="0">
                <a:latin typeface="Candara" panose="020E0502030303020204" pitchFamily="34" charset="0"/>
                <a:ea typeface="Times New Roman" panose="02020603050405020304" pitchFamily="18" charset="0"/>
                <a:cs typeface="Arial" panose="020B0604020202020204" pitchFamily="34" charset="0"/>
              </a:rPr>
              <a:t> </a:t>
            </a:r>
          </a:p>
          <a:p>
            <a:pPr lvl="0">
              <a:lnSpc>
                <a:spcPct val="107000"/>
              </a:lnSpc>
            </a:pPr>
            <a:endParaRPr lang="en-US" sz="2400" dirty="0">
              <a:latin typeface="Candara" panose="020E0502030303020204" pitchFamily="34" charset="0"/>
              <a:ea typeface="Times New Roman" panose="02020603050405020304" pitchFamily="18" charset="0"/>
              <a:cs typeface="Arial" panose="020B0604020202020204" pitchFamily="34" charset="0"/>
            </a:endParaRPr>
          </a:p>
          <a:p>
            <a:pPr marL="285750" lvl="0" indent="-285750">
              <a:lnSpc>
                <a:spcPct val="107000"/>
              </a:lnSpc>
              <a:buFont typeface="Wingdings" panose="05000000000000000000" pitchFamily="2" charset="2"/>
              <a:buChar char="§"/>
            </a:pPr>
            <a:r>
              <a:rPr lang="en-US" sz="2400" dirty="0">
                <a:latin typeface="Candara" panose="020E0502030303020204" pitchFamily="34" charset="0"/>
                <a:ea typeface="Times New Roman" panose="02020603050405020304" pitchFamily="18" charset="0"/>
                <a:cs typeface="Arial" panose="020B0604020202020204" pitchFamily="34" charset="0"/>
              </a:rPr>
              <a:t>To provide </a:t>
            </a:r>
            <a:r>
              <a:rPr lang="en-US" sz="2400" dirty="0">
                <a:solidFill>
                  <a:srgbClr val="FF0000"/>
                </a:solidFill>
                <a:latin typeface="Candara" panose="020E0502030303020204" pitchFamily="34" charset="0"/>
                <a:ea typeface="Times New Roman" panose="02020603050405020304" pitchFamily="18" charset="0"/>
                <a:cs typeface="Arial" panose="020B0604020202020204" pitchFamily="34" charset="0"/>
              </a:rPr>
              <a:t>evidence in the farmers' fields of the feasibility of cultivating an improved crop variety or applying improved husbandry</a:t>
            </a:r>
            <a:r>
              <a:rPr lang="en-US" sz="2400" dirty="0">
                <a:latin typeface="Candara" panose="020E0502030303020204" pitchFamily="34" charset="0"/>
                <a:ea typeface="Times New Roman" panose="02020603050405020304" pitchFamily="18" charset="0"/>
                <a:cs typeface="Arial" panose="020B0604020202020204" pitchFamily="34" charset="0"/>
              </a:rPr>
              <a:t> practices giving the farmers the </a:t>
            </a:r>
            <a:r>
              <a:rPr lang="en-US" sz="2400" dirty="0">
                <a:solidFill>
                  <a:srgbClr val="FF0000"/>
                </a:solidFill>
                <a:latin typeface="Candara" panose="020E0502030303020204" pitchFamily="34" charset="0"/>
                <a:ea typeface="Times New Roman" panose="02020603050405020304" pitchFamily="18" charset="0"/>
                <a:cs typeface="Arial" panose="020B0604020202020204" pitchFamily="34" charset="0"/>
              </a:rPr>
              <a:t>opportunity to observe themselves and compare with their own varieties or practices.</a:t>
            </a:r>
          </a:p>
          <a:p>
            <a:pPr marL="285750" lvl="0" indent="-285750">
              <a:lnSpc>
                <a:spcPct val="107000"/>
              </a:lnSpc>
              <a:buFont typeface="Wingdings" panose="05000000000000000000" pitchFamily="2" charset="2"/>
              <a:buChar char="§"/>
            </a:pPr>
            <a:endParaRPr lang="en-US" sz="2400" dirty="0" smtClean="0">
              <a:latin typeface="Candara" panose="020E0502030303020204" pitchFamily="34" charset="0"/>
              <a:ea typeface="Calibri" panose="020F0502020204030204" pitchFamily="34" charset="0"/>
              <a:cs typeface="Arial" panose="020B0604020202020204" pitchFamily="34" charset="0"/>
            </a:endParaRPr>
          </a:p>
          <a:p>
            <a:pPr lvl="0">
              <a:lnSpc>
                <a:spcPct val="107000"/>
              </a:lnSpc>
            </a:pPr>
            <a:endParaRPr lang="en-US" sz="2400" dirty="0">
              <a:latin typeface="Candara" panose="020E0502030303020204" pitchFamily="34" charset="0"/>
              <a:ea typeface="Calibri" panose="020F0502020204030204" pitchFamily="34" charset="0"/>
              <a:cs typeface="Arial" panose="020B0604020202020204" pitchFamily="34" charset="0"/>
            </a:endParaRPr>
          </a:p>
          <a:p>
            <a:pPr marL="285750" lvl="0" indent="-285750">
              <a:lnSpc>
                <a:spcPct val="107000"/>
              </a:lnSpc>
              <a:buFont typeface="Wingdings" panose="05000000000000000000" pitchFamily="2" charset="2"/>
              <a:buChar char="§"/>
            </a:pPr>
            <a:r>
              <a:rPr lang="en-US" sz="2400" dirty="0">
                <a:latin typeface="Candara" panose="020E0502030303020204" pitchFamily="34" charset="0"/>
                <a:ea typeface="Times New Roman" panose="02020603050405020304" pitchFamily="18" charset="0"/>
                <a:cs typeface="Arial" panose="020B0604020202020204" pitchFamily="34" charset="0"/>
              </a:rPr>
              <a:t>To apply the principle of </a:t>
            </a:r>
            <a:r>
              <a:rPr lang="en-US" sz="2400" dirty="0">
                <a:solidFill>
                  <a:srgbClr val="FF0000"/>
                </a:solidFill>
                <a:latin typeface="Candara" panose="020E0502030303020204" pitchFamily="34" charset="0"/>
                <a:ea typeface="Times New Roman" panose="02020603050405020304" pitchFamily="18" charset="0"/>
                <a:cs typeface="Arial" panose="020B0604020202020204" pitchFamily="34" charset="0"/>
              </a:rPr>
              <a:t>learning through practice</a:t>
            </a:r>
            <a:r>
              <a:rPr lang="en-US" sz="2400" dirty="0">
                <a:latin typeface="Candara" panose="020E0502030303020204" pitchFamily="34" charset="0"/>
                <a:ea typeface="Times New Roman" panose="02020603050405020304" pitchFamily="18" charset="0"/>
                <a:cs typeface="Arial" panose="020B0604020202020204" pitchFamily="34" charset="0"/>
              </a:rPr>
              <a:t>.</a:t>
            </a:r>
            <a:endParaRPr lang="en-US" sz="2400" dirty="0">
              <a:latin typeface="Candara" panose="020E0502030303020204" pitchFamily="34" charset="0"/>
            </a:endParaRPr>
          </a:p>
        </p:txBody>
      </p:sp>
    </p:spTree>
    <p:extLst>
      <p:ext uri="{BB962C8B-B14F-4D97-AF65-F5344CB8AC3E}">
        <p14:creationId xmlns:p14="http://schemas.microsoft.com/office/powerpoint/2010/main" val="12996102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287" y="129600"/>
            <a:ext cx="7886700" cy="396873"/>
          </a:xfrm>
        </p:spPr>
        <p:txBody>
          <a:bodyPr>
            <a:noAutofit/>
          </a:bodyPr>
          <a:lstStyle/>
          <a:p>
            <a:r>
              <a:rPr lang="en-US" sz="2400" b="1" dirty="0">
                <a:latin typeface="Candara" panose="020E0502030303020204" pitchFamily="34" charset="0"/>
                <a:ea typeface="Times New Roman" panose="02020603050405020304" pitchFamily="18" charset="0"/>
                <a:cs typeface="Arial" panose="020B0604020202020204" pitchFamily="34" charset="0"/>
              </a:rPr>
              <a:t>Objectives of DEMO </a:t>
            </a:r>
            <a:r>
              <a:rPr lang="en-US" sz="2400" b="1" dirty="0" smtClean="0">
                <a:latin typeface="Candara" panose="020E0502030303020204" pitchFamily="34" charset="0"/>
                <a:ea typeface="Times New Roman" panose="02020603050405020304" pitchFamily="18" charset="0"/>
                <a:cs typeface="Arial" panose="020B0604020202020204" pitchFamily="34" charset="0"/>
              </a:rPr>
              <a:t>farms (Cont.)</a:t>
            </a:r>
            <a:endParaRPr lang="en-US" sz="2400" dirty="0">
              <a:latin typeface="Candara" panose="020E0502030303020204" pitchFamily="34" charset="0"/>
            </a:endParaRPr>
          </a:p>
        </p:txBody>
      </p:sp>
      <p:sp>
        <p:nvSpPr>
          <p:cNvPr id="3" name="Content Placeholder 2"/>
          <p:cNvSpPr>
            <a:spLocks noGrp="1"/>
          </p:cNvSpPr>
          <p:nvPr>
            <p:ph sz="half" idx="1"/>
          </p:nvPr>
        </p:nvSpPr>
        <p:spPr>
          <a:xfrm>
            <a:off x="71979" y="841444"/>
            <a:ext cx="3871913" cy="5262563"/>
          </a:xfrm>
        </p:spPr>
        <p:txBody>
          <a:bodyPr>
            <a:normAutofit/>
          </a:bodyPr>
          <a:lstStyle/>
          <a:p>
            <a:pPr marL="285750" lvl="0" indent="-285750">
              <a:lnSpc>
                <a:spcPct val="107000"/>
              </a:lnSpc>
              <a:buFont typeface="Wingdings" panose="05000000000000000000" pitchFamily="2" charset="2"/>
              <a:buChar char="§"/>
            </a:pPr>
            <a:r>
              <a:rPr lang="en-US" sz="2400" dirty="0">
                <a:latin typeface="Candara" panose="020E0502030303020204" pitchFamily="34" charset="0"/>
                <a:ea typeface="Times New Roman" panose="02020603050405020304" pitchFamily="18" charset="0"/>
                <a:cs typeface="Arial" panose="020B0604020202020204" pitchFamily="34" charset="0"/>
              </a:rPr>
              <a:t>To strengthen the relationship between farmers, extension agents, specialists and researchers. </a:t>
            </a:r>
          </a:p>
          <a:p>
            <a:pPr marL="0" lvl="0" indent="0">
              <a:lnSpc>
                <a:spcPct val="107000"/>
              </a:lnSpc>
              <a:buNone/>
            </a:pPr>
            <a:endParaRPr lang="en-US" sz="2400" dirty="0">
              <a:latin typeface="Candara" panose="020E0502030303020204" pitchFamily="34" charset="0"/>
              <a:ea typeface="Times New Roman" panose="02020603050405020304" pitchFamily="18" charset="0"/>
              <a:cs typeface="Arial" panose="020B0604020202020204" pitchFamily="34" charset="0"/>
            </a:endParaRPr>
          </a:p>
          <a:p>
            <a:pPr marL="285750" lvl="0" indent="-285750">
              <a:lnSpc>
                <a:spcPct val="107000"/>
              </a:lnSpc>
              <a:buFont typeface="Wingdings" panose="05000000000000000000" pitchFamily="2" charset="2"/>
              <a:buChar char="§"/>
            </a:pPr>
            <a:r>
              <a:rPr lang="en-US" sz="2400" dirty="0">
                <a:latin typeface="Candara" panose="020E0502030303020204" pitchFamily="34" charset="0"/>
                <a:ea typeface="Calibri" panose="020F0502020204030204" pitchFamily="34" charset="0"/>
                <a:cs typeface="Arial" panose="020B0604020202020204" pitchFamily="34" charset="0"/>
              </a:rPr>
              <a:t>By integrating trees, DEMO farms reduce LD, </a:t>
            </a:r>
            <a:r>
              <a:rPr lang="en-US" sz="2400" dirty="0" smtClean="0">
                <a:latin typeface="Candara" panose="020E0502030303020204" pitchFamily="34" charset="0"/>
                <a:ea typeface="Calibri" panose="020F0502020204030204" pitchFamily="34" charset="0"/>
                <a:cs typeface="Arial" panose="020B0604020202020204" pitchFamily="34" charset="0"/>
              </a:rPr>
              <a:t>mitigate C0</a:t>
            </a:r>
            <a:r>
              <a:rPr lang="en-US" sz="2400" baseline="-25000" dirty="0" smtClean="0">
                <a:latin typeface="Candara" panose="020E0502030303020204" pitchFamily="34" charset="0"/>
                <a:ea typeface="Calibri" panose="020F0502020204030204" pitchFamily="34" charset="0"/>
                <a:cs typeface="Arial" panose="020B0604020202020204" pitchFamily="34" charset="0"/>
              </a:rPr>
              <a:t>2</a:t>
            </a:r>
            <a:r>
              <a:rPr lang="en-US" sz="2400" dirty="0" smtClean="0">
                <a:latin typeface="Candara" panose="020E0502030303020204" pitchFamily="34" charset="0"/>
                <a:ea typeface="Calibri" panose="020F0502020204030204" pitchFamily="34" charset="0"/>
                <a:cs typeface="Arial" panose="020B0604020202020204" pitchFamily="34" charset="0"/>
              </a:rPr>
              <a:t>, diversify </a:t>
            </a:r>
            <a:r>
              <a:rPr lang="en-US" sz="2400" dirty="0">
                <a:latin typeface="Candara" panose="020E0502030303020204" pitchFamily="34" charset="0"/>
                <a:ea typeface="Calibri" panose="020F0502020204030204" pitchFamily="34" charset="0"/>
                <a:cs typeface="Arial" panose="020B0604020202020204" pitchFamily="34" charset="0"/>
              </a:rPr>
              <a:t>products, increase income </a:t>
            </a:r>
            <a:r>
              <a:rPr lang="en-US" sz="2400" b="1" dirty="0">
                <a:solidFill>
                  <a:srgbClr val="FF0000"/>
                </a:solidFill>
                <a:latin typeface="Candara" panose="020E0502030303020204" pitchFamily="34" charset="0"/>
                <a:ea typeface="Calibri" panose="020F0502020204030204" pitchFamily="34" charset="0"/>
                <a:cs typeface="Arial" panose="020B0604020202020204" pitchFamily="34" charset="0"/>
              </a:rPr>
              <a:t>→</a:t>
            </a:r>
            <a:r>
              <a:rPr lang="en-US" sz="2400" dirty="0">
                <a:solidFill>
                  <a:srgbClr val="FF0000"/>
                </a:solidFill>
                <a:latin typeface="Candara" panose="020E0502030303020204" pitchFamily="34" charset="0"/>
                <a:ea typeface="Calibri" panose="020F0502020204030204" pitchFamily="34" charset="0"/>
                <a:cs typeface="Arial" panose="020B0604020202020204" pitchFamily="34" charset="0"/>
              </a:rPr>
              <a:t> improved livelihoods</a:t>
            </a:r>
          </a:p>
          <a:p>
            <a:endParaRPr lang="en-US" sz="2400" dirty="0">
              <a:latin typeface="Candara" panose="020E0502030303020204" pitchFamily="34" charset="0"/>
            </a:endParaRPr>
          </a:p>
        </p:txBody>
      </p:sp>
      <p:pic>
        <p:nvPicPr>
          <p:cNvPr id="8" name="Content Placeholder 7" descr="C:\Users\hp\AppData\Local\Microsoft\Windows\Temporary Internet Files\Content.Word\VID-20221011-WA0005.mp4_snapshot_01.43.676.jpg"/>
          <p:cNvPicPr>
            <a:picLocks noGrp="1"/>
          </p:cNvPicPr>
          <p:nvPr>
            <p:ph sz="half" idx="2"/>
          </p:nvPr>
        </p:nvPicPr>
        <p:blipFill rotWithShape="1">
          <a:blip r:embed="rId2"/>
          <a:srcRect l="-1" t="15553" r="-55" b="10278"/>
          <a:stretch/>
        </p:blipFill>
        <p:spPr bwMode="auto">
          <a:xfrm>
            <a:off x="3943892" y="1034326"/>
            <a:ext cx="2689729" cy="4214957"/>
          </a:xfrm>
          <a:prstGeom prst="rect">
            <a:avLst/>
          </a:prstGeom>
          <a:noFill/>
          <a:ln>
            <a:noFill/>
          </a:ln>
          <a:extLst>
            <a:ext uri="{53640926-AAD7-44D8-BBD7-CCE9431645EC}">
              <a14:shadowObscured xmlns:a14="http://schemas.microsoft.com/office/drawing/2010/main"/>
            </a:ext>
          </a:extLst>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10405" t="-1532" r="12125" b="-1"/>
          <a:stretch/>
        </p:blipFill>
        <p:spPr>
          <a:xfrm>
            <a:off x="6675186" y="976524"/>
            <a:ext cx="2372774" cy="2332327"/>
          </a:xfrm>
          <a:prstGeom prst="rect">
            <a:avLst/>
          </a:prstGeom>
        </p:spPr>
      </p:pic>
    </p:spTree>
    <p:extLst>
      <p:ext uri="{BB962C8B-B14F-4D97-AF65-F5344CB8AC3E}">
        <p14:creationId xmlns:p14="http://schemas.microsoft.com/office/powerpoint/2010/main" val="10964439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382" y="198872"/>
            <a:ext cx="8188038" cy="632401"/>
          </a:xfrm>
        </p:spPr>
        <p:txBody>
          <a:bodyPr>
            <a:normAutofit fontScale="90000"/>
          </a:bodyPr>
          <a:lstStyle/>
          <a:p>
            <a:r>
              <a:rPr lang="en-US" sz="3200" b="1" dirty="0" smtClean="0">
                <a:latin typeface="Times New Roman" panose="02020603050405020304" pitchFamily="18" charset="0"/>
                <a:ea typeface="Times New Roman" panose="02020603050405020304" pitchFamily="18" charset="0"/>
                <a:cs typeface="Arial" panose="020B0604020202020204" pitchFamily="34" charset="0"/>
              </a:rPr>
              <a:t/>
            </a:r>
            <a:br>
              <a:rPr lang="en-US" sz="3200" b="1" dirty="0" smtClean="0">
                <a:latin typeface="Times New Roman" panose="02020603050405020304" pitchFamily="18" charset="0"/>
                <a:ea typeface="Times New Roman" panose="02020603050405020304" pitchFamily="18" charset="0"/>
                <a:cs typeface="Arial" panose="020B0604020202020204" pitchFamily="34" charset="0"/>
              </a:rPr>
            </a:br>
            <a:r>
              <a:rPr lang="en-US" sz="2700" b="1" dirty="0" smtClean="0">
                <a:latin typeface="Times New Roman" panose="02020603050405020304" pitchFamily="18" charset="0"/>
                <a:ea typeface="Times New Roman" panose="02020603050405020304" pitchFamily="18" charset="0"/>
                <a:cs typeface="Arial" panose="020B0604020202020204" pitchFamily="34" charset="0"/>
              </a:rPr>
              <a:t>How to come up with a DEMO theme?</a:t>
            </a:r>
            <a:r>
              <a:rPr lang="en-US" sz="3200" dirty="0">
                <a:latin typeface="Calibri" panose="020F0502020204030204" pitchFamily="34" charset="0"/>
                <a:ea typeface="Calibri" panose="020F0502020204030204" pitchFamily="34" charset="0"/>
                <a:cs typeface="Arial" panose="020B0604020202020204" pitchFamily="34" charset="0"/>
              </a:rPr>
              <a:t/>
            </a:r>
            <a:br>
              <a:rPr lang="en-US" sz="3200" dirty="0">
                <a:latin typeface="Calibri" panose="020F0502020204030204" pitchFamily="34" charset="0"/>
                <a:ea typeface="Calibri" panose="020F0502020204030204" pitchFamily="34" charset="0"/>
                <a:cs typeface="Arial" panose="020B0604020202020204" pitchFamily="34" charset="0"/>
              </a:rPr>
            </a:br>
            <a:endParaRPr lang="en-US" sz="3200" dirty="0"/>
          </a:p>
        </p:txBody>
      </p:sp>
      <p:sp>
        <p:nvSpPr>
          <p:cNvPr id="3" name="Rectangle 2"/>
          <p:cNvSpPr/>
          <p:nvPr/>
        </p:nvSpPr>
        <p:spPr>
          <a:xfrm>
            <a:off x="249382" y="1122218"/>
            <a:ext cx="8769927" cy="4185120"/>
          </a:xfrm>
          <a:prstGeom prst="rect">
            <a:avLst/>
          </a:prstGeom>
        </p:spPr>
        <p:txBody>
          <a:bodyPr wrap="square">
            <a:spAutoFit/>
          </a:bodyPr>
          <a:lstStyle/>
          <a:p>
            <a:pPr>
              <a:lnSpc>
                <a:spcPts val="310"/>
              </a:lnSpc>
              <a:spcAft>
                <a:spcPts val="800"/>
              </a:spcAft>
            </a:pPr>
            <a:r>
              <a:rPr lang="en-US" sz="1600" dirty="0" smtClean="0">
                <a:effectLst/>
                <a:latin typeface="Times New Roman" panose="02020603050405020304" pitchFamily="18" charset="0"/>
                <a:ea typeface="Times New Roman" panose="02020603050405020304" pitchFamily="18" charset="0"/>
                <a:cs typeface="Arial" panose="020B0604020202020204" pitchFamily="34" charset="0"/>
              </a:rPr>
              <a:t> </a:t>
            </a:r>
            <a:endParaRPr lang="en-US" sz="1600" dirty="0" smtClean="0">
              <a:effectLst/>
              <a:latin typeface="Calibri" panose="020F0502020204030204" pitchFamily="34" charset="0"/>
              <a:ea typeface="Calibri" panose="020F0502020204030204" pitchFamily="34" charset="0"/>
              <a:cs typeface="Arial" panose="020B0604020202020204" pitchFamily="34" charset="0"/>
            </a:endParaRPr>
          </a:p>
          <a:p>
            <a:pPr marL="285750" lvl="0" indent="-285750">
              <a:lnSpc>
                <a:spcPct val="107000"/>
              </a:lnSpc>
              <a:buFont typeface="Wingdings" panose="05000000000000000000" pitchFamily="2" charset="2"/>
              <a:buChar char="§"/>
            </a:pPr>
            <a:r>
              <a:rPr lang="en-US" sz="2400" dirty="0">
                <a:latin typeface="Times New Roman" panose="02020603050405020304" pitchFamily="18" charset="0"/>
                <a:ea typeface="Times New Roman" panose="02020603050405020304" pitchFamily="18" charset="0"/>
                <a:cs typeface="Arial" panose="020B0604020202020204" pitchFamily="34" charset="0"/>
              </a:rPr>
              <a:t>Identify the problem in a particular area using participatory approaches such as focus group discussions, </a:t>
            </a:r>
            <a:r>
              <a:rPr lang="en-US" sz="2400" dirty="0" smtClean="0">
                <a:latin typeface="Times New Roman" panose="02020603050405020304" pitchFamily="18" charset="0"/>
                <a:ea typeface="Times New Roman" panose="02020603050405020304" pitchFamily="18" charset="0"/>
                <a:cs typeface="Arial" panose="020B0604020202020204" pitchFamily="34" charset="0"/>
              </a:rPr>
              <a:t>ranking</a:t>
            </a:r>
            <a:r>
              <a:rPr lang="en-US" sz="2400" dirty="0">
                <a:latin typeface="Times New Roman" panose="02020603050405020304" pitchFamily="18" charset="0"/>
                <a:ea typeface="Times New Roman" panose="02020603050405020304" pitchFamily="18" charset="0"/>
                <a:cs typeface="Arial" panose="020B0604020202020204" pitchFamily="34" charset="0"/>
              </a:rPr>
              <a:t>, problem </a:t>
            </a:r>
            <a:r>
              <a:rPr lang="en-US" sz="2400" dirty="0" smtClean="0">
                <a:latin typeface="Times New Roman" panose="02020603050405020304" pitchFamily="18" charset="0"/>
                <a:ea typeface="Times New Roman" panose="02020603050405020304" pitchFamily="18" charset="0"/>
                <a:cs typeface="Arial" panose="020B0604020202020204" pitchFamily="34" charset="0"/>
              </a:rPr>
              <a:t>analysis </a:t>
            </a:r>
            <a:r>
              <a:rPr lang="en-US" sz="2400" dirty="0">
                <a:latin typeface="Times New Roman" panose="02020603050405020304" pitchFamily="18" charset="0"/>
                <a:ea typeface="Times New Roman" panose="02020603050405020304" pitchFamily="18" charset="0"/>
                <a:cs typeface="Arial" panose="020B0604020202020204" pitchFamily="34" charset="0"/>
              </a:rPr>
              <a:t>etc. </a:t>
            </a:r>
            <a:endParaRPr lang="en-US" sz="2400" dirty="0" smtClean="0">
              <a:latin typeface="Times New Roman" panose="02020603050405020304" pitchFamily="18" charset="0"/>
              <a:ea typeface="Times New Roman" panose="02020603050405020304" pitchFamily="18" charset="0"/>
              <a:cs typeface="Arial" panose="020B0604020202020204" pitchFamily="34" charset="0"/>
            </a:endParaRPr>
          </a:p>
          <a:p>
            <a:pPr lvl="0">
              <a:lnSpc>
                <a:spcPct val="107000"/>
              </a:lnSpc>
            </a:pPr>
            <a:endParaRPr lang="en-US" sz="2400" dirty="0" smtClean="0">
              <a:effectLst/>
              <a:latin typeface="Calibri" panose="020F0502020204030204" pitchFamily="34" charset="0"/>
              <a:ea typeface="Calibri" panose="020F0502020204030204" pitchFamily="34" charset="0"/>
              <a:cs typeface="Arial" panose="020B0604020202020204" pitchFamily="34" charset="0"/>
            </a:endParaRPr>
          </a:p>
          <a:p>
            <a:pPr marL="285750" lvl="0" indent="-285750">
              <a:lnSpc>
                <a:spcPct val="107000"/>
              </a:lnSpc>
              <a:buFont typeface="Wingdings" panose="05000000000000000000" pitchFamily="2" charset="2"/>
              <a:buChar char="§"/>
            </a:pPr>
            <a:r>
              <a:rPr lang="en-US" sz="2400" dirty="0">
                <a:latin typeface="Times New Roman" panose="02020603050405020304" pitchFamily="18" charset="0"/>
                <a:ea typeface="Times New Roman" panose="02020603050405020304" pitchFamily="18" charset="0"/>
                <a:cs typeface="Arial" panose="020B0604020202020204" pitchFamily="34" charset="0"/>
              </a:rPr>
              <a:t>Problems can be initially identified by farmers</a:t>
            </a:r>
            <a:r>
              <a:rPr lang="en-US" sz="2400" dirty="0" smtClean="0">
                <a:latin typeface="Times New Roman" panose="02020603050405020304" pitchFamily="18" charset="0"/>
                <a:ea typeface="Times New Roman" panose="02020603050405020304" pitchFamily="18" charset="0"/>
                <a:cs typeface="Arial" panose="020B0604020202020204" pitchFamily="34" charset="0"/>
              </a:rPr>
              <a:t>.</a:t>
            </a:r>
          </a:p>
          <a:p>
            <a:pPr lvl="0">
              <a:lnSpc>
                <a:spcPct val="107000"/>
              </a:lnSpc>
            </a:pPr>
            <a:endParaRPr lang="en-US" sz="2400" dirty="0" smtClean="0">
              <a:latin typeface="Times New Roman" panose="02020603050405020304" pitchFamily="18" charset="0"/>
              <a:ea typeface="Times New Roman" panose="02020603050405020304" pitchFamily="18" charset="0"/>
              <a:cs typeface="Arial" panose="020B0604020202020204" pitchFamily="34" charset="0"/>
            </a:endParaRPr>
          </a:p>
          <a:p>
            <a:pPr lvl="0">
              <a:lnSpc>
                <a:spcPct val="107000"/>
              </a:lnSpc>
            </a:pPr>
            <a:endParaRPr lang="en-US" sz="2400" dirty="0" smtClean="0">
              <a:effectLst/>
              <a:latin typeface="Calibri" panose="020F0502020204030204" pitchFamily="34" charset="0"/>
              <a:ea typeface="Calibri" panose="020F0502020204030204" pitchFamily="34" charset="0"/>
              <a:cs typeface="Arial" panose="020B0604020202020204" pitchFamily="34" charset="0"/>
            </a:endParaRPr>
          </a:p>
          <a:p>
            <a:pPr marL="285750" lvl="0" indent="-285750">
              <a:lnSpc>
                <a:spcPct val="107000"/>
              </a:lnSpc>
              <a:buFont typeface="Wingdings" panose="05000000000000000000" pitchFamily="2" charset="2"/>
              <a:buChar char="§"/>
            </a:pPr>
            <a:r>
              <a:rPr lang="en-US" sz="2400" dirty="0">
                <a:latin typeface="Times New Roman" panose="02020603050405020304" pitchFamily="18" charset="0"/>
                <a:ea typeface="Times New Roman" panose="02020603050405020304" pitchFamily="18" charset="0"/>
                <a:cs typeface="Arial" panose="020B0604020202020204" pitchFamily="34" charset="0"/>
              </a:rPr>
              <a:t>Improved technology that needs to be transferred to farmers for adoption.</a:t>
            </a:r>
            <a:endParaRPr lang="en-US" sz="2400" dirty="0" smtClean="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pPr>
            <a:r>
              <a:rPr lang="en-US" sz="2400" dirty="0">
                <a:latin typeface="Times New Roman" panose="02020603050405020304" pitchFamily="18" charset="0"/>
                <a:ea typeface="Times New Roman" panose="02020603050405020304" pitchFamily="18" charset="0"/>
                <a:cs typeface="Arial" panose="020B0604020202020204" pitchFamily="34" charset="0"/>
              </a:rPr>
              <a:t> </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12336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655" y="0"/>
            <a:ext cx="8196696" cy="480000"/>
          </a:xfrm>
        </p:spPr>
        <p:txBody>
          <a:bodyPr>
            <a:normAutofit fontScale="90000"/>
          </a:bodyPr>
          <a:lstStyle/>
          <a:p>
            <a:r>
              <a:rPr lang="en-US" sz="3200" b="1" dirty="0" smtClean="0">
                <a:latin typeface="Times New Roman" panose="02020603050405020304" pitchFamily="18" charset="0"/>
                <a:ea typeface="Times New Roman" panose="02020603050405020304" pitchFamily="18" charset="0"/>
                <a:cs typeface="Arial" panose="020B0604020202020204" pitchFamily="34" charset="0"/>
              </a:rPr>
              <a:t/>
            </a:r>
            <a:br>
              <a:rPr lang="en-US" sz="3200" b="1" dirty="0" smtClean="0">
                <a:latin typeface="Times New Roman" panose="02020603050405020304" pitchFamily="18" charset="0"/>
                <a:ea typeface="Times New Roman" panose="02020603050405020304" pitchFamily="18" charset="0"/>
                <a:cs typeface="Arial" panose="020B0604020202020204" pitchFamily="34" charset="0"/>
              </a:rPr>
            </a:br>
            <a:r>
              <a:rPr lang="en-US" sz="2700" b="1" dirty="0" smtClean="0">
                <a:latin typeface="Candara" panose="020E0502030303020204" pitchFamily="34" charset="0"/>
                <a:ea typeface="Times New Roman" panose="02020603050405020304" pitchFamily="18" charset="0"/>
                <a:cs typeface="Arial" panose="020B0604020202020204" pitchFamily="34" charset="0"/>
              </a:rPr>
              <a:t>Basis </a:t>
            </a:r>
            <a:r>
              <a:rPr lang="en-US" sz="2700" b="1" dirty="0">
                <a:latin typeface="Candara" panose="020E0502030303020204" pitchFamily="34" charset="0"/>
                <a:ea typeface="Times New Roman" panose="02020603050405020304" pitchFamily="18" charset="0"/>
                <a:cs typeface="Arial" panose="020B0604020202020204" pitchFamily="34" charset="0"/>
              </a:rPr>
              <a:t>for establishing DEMO </a:t>
            </a:r>
            <a:r>
              <a:rPr lang="en-US" sz="2700" b="1" dirty="0" smtClean="0">
                <a:latin typeface="Candara" panose="020E0502030303020204" pitchFamily="34" charset="0"/>
                <a:ea typeface="Times New Roman" panose="02020603050405020304" pitchFamily="18" charset="0"/>
                <a:cs typeface="Arial" panose="020B0604020202020204" pitchFamily="34" charset="0"/>
              </a:rPr>
              <a:t>farms</a:t>
            </a:r>
            <a:r>
              <a:rPr lang="en-US" sz="2700" dirty="0">
                <a:latin typeface="Candara" panose="020E0502030303020204" pitchFamily="34" charset="0"/>
                <a:ea typeface="Calibri" panose="020F0502020204030204" pitchFamily="34" charset="0"/>
                <a:cs typeface="Arial" panose="020B0604020202020204" pitchFamily="34" charset="0"/>
              </a:rPr>
              <a:t/>
            </a:r>
            <a:br>
              <a:rPr lang="en-US" sz="2700" dirty="0">
                <a:latin typeface="Candara" panose="020E0502030303020204" pitchFamily="34" charset="0"/>
                <a:ea typeface="Calibri" panose="020F0502020204030204" pitchFamily="34" charset="0"/>
                <a:cs typeface="Arial" panose="020B0604020202020204" pitchFamily="34" charset="0"/>
              </a:rPr>
            </a:br>
            <a:endParaRPr lang="en-US" sz="2700" dirty="0">
              <a:latin typeface="Candara" panose="020E0502030303020204" pitchFamily="34" charset="0"/>
            </a:endParaRPr>
          </a:p>
        </p:txBody>
      </p:sp>
      <p:sp>
        <p:nvSpPr>
          <p:cNvPr id="3" name="Rectangle 2"/>
          <p:cNvSpPr/>
          <p:nvPr/>
        </p:nvSpPr>
        <p:spPr>
          <a:xfrm>
            <a:off x="124691" y="466584"/>
            <a:ext cx="8811491" cy="6349430"/>
          </a:xfrm>
          <a:prstGeom prst="rect">
            <a:avLst/>
          </a:prstGeom>
        </p:spPr>
        <p:txBody>
          <a:bodyPr wrap="square">
            <a:spAutoFit/>
          </a:bodyPr>
          <a:lstStyle/>
          <a:p>
            <a:pPr>
              <a:lnSpc>
                <a:spcPct val="107000"/>
              </a:lnSpc>
            </a:pPr>
            <a:r>
              <a:rPr lang="en-US" sz="2000" b="1" dirty="0" smtClean="0">
                <a:latin typeface="Candara" panose="020E0502030303020204" pitchFamily="34" charset="0"/>
                <a:ea typeface="Times New Roman" panose="02020603050405020304" pitchFamily="18" charset="0"/>
                <a:cs typeface="Arial" panose="020B0604020202020204" pitchFamily="34" charset="0"/>
              </a:rPr>
              <a:t>To </a:t>
            </a:r>
            <a:r>
              <a:rPr lang="en-US" sz="2000" b="1" dirty="0">
                <a:latin typeface="Candara" panose="020E0502030303020204" pitchFamily="34" charset="0"/>
                <a:ea typeface="Times New Roman" panose="02020603050405020304" pitchFamily="18" charset="0"/>
                <a:cs typeface="Arial" panose="020B0604020202020204" pitchFamily="34" charset="0"/>
              </a:rPr>
              <a:t>achieve the </a:t>
            </a:r>
            <a:r>
              <a:rPr lang="en-US" sz="2000" b="1" dirty="0" smtClean="0">
                <a:latin typeface="Candara" panose="020E0502030303020204" pitchFamily="34" charset="0"/>
                <a:ea typeface="Times New Roman" panose="02020603050405020304" pitchFamily="18" charset="0"/>
                <a:cs typeface="Arial" panose="020B0604020202020204" pitchFamily="34" charset="0"/>
              </a:rPr>
              <a:t>objectives, the following </a:t>
            </a:r>
            <a:r>
              <a:rPr lang="en-US" sz="2000" b="1" dirty="0">
                <a:latin typeface="Candara" panose="020E0502030303020204" pitchFamily="34" charset="0"/>
                <a:ea typeface="Times New Roman" panose="02020603050405020304" pitchFamily="18" charset="0"/>
                <a:cs typeface="Arial" panose="020B0604020202020204" pitchFamily="34" charset="0"/>
              </a:rPr>
              <a:t>must be taken into account</a:t>
            </a:r>
            <a:r>
              <a:rPr lang="en-US" sz="2000" b="1" dirty="0" smtClean="0">
                <a:latin typeface="Candara" panose="020E0502030303020204" pitchFamily="34" charset="0"/>
                <a:ea typeface="Times New Roman" panose="02020603050405020304" pitchFamily="18" charset="0"/>
                <a:cs typeface="Arial" panose="020B0604020202020204" pitchFamily="34" charset="0"/>
              </a:rPr>
              <a:t>:</a:t>
            </a:r>
          </a:p>
          <a:p>
            <a:pPr>
              <a:lnSpc>
                <a:spcPct val="107000"/>
              </a:lnSpc>
            </a:pPr>
            <a:endParaRPr lang="en-US" sz="2000" dirty="0" smtClean="0">
              <a:effectLst/>
              <a:latin typeface="Candara" panose="020E0502030303020204" pitchFamily="34" charset="0"/>
              <a:ea typeface="Calibri" panose="020F0502020204030204" pitchFamily="34" charset="0"/>
              <a:cs typeface="Arial" panose="020B0604020202020204" pitchFamily="34" charset="0"/>
            </a:endParaRPr>
          </a:p>
          <a:p>
            <a:pPr marL="342900" indent="-342900">
              <a:lnSpc>
                <a:spcPct val="107000"/>
              </a:lnSpc>
              <a:buFont typeface="Wingdings" panose="05000000000000000000" pitchFamily="2" charset="2"/>
              <a:buChar char="§"/>
            </a:pPr>
            <a:r>
              <a:rPr lang="en-US" sz="2000" dirty="0" smtClean="0">
                <a:solidFill>
                  <a:srgbClr val="FF0000"/>
                </a:solidFill>
                <a:latin typeface="Candara" panose="020E0502030303020204" pitchFamily="34" charset="0"/>
                <a:ea typeface="Times New Roman" panose="02020603050405020304" pitchFamily="18" charset="0"/>
                <a:cs typeface="Arial" panose="020B0604020202020204" pitchFamily="34" charset="0"/>
              </a:rPr>
              <a:t>Farmers understand the objectives </a:t>
            </a:r>
            <a:r>
              <a:rPr lang="en-US" sz="2000" dirty="0" smtClean="0">
                <a:latin typeface="Candara" panose="020E0502030303020204" pitchFamily="34" charset="0"/>
                <a:ea typeface="Times New Roman" panose="02020603050405020304" pitchFamily="18" charset="0"/>
                <a:cs typeface="Arial" panose="020B0604020202020204" pitchFamily="34" charset="0"/>
              </a:rPr>
              <a:t>of the DEMO farms, their foundations, and </a:t>
            </a:r>
            <a:r>
              <a:rPr lang="en-US" sz="2000" dirty="0" smtClean="0">
                <a:solidFill>
                  <a:srgbClr val="FF0000"/>
                </a:solidFill>
                <a:latin typeface="Candara" panose="020E0502030303020204" pitchFamily="34" charset="0"/>
                <a:ea typeface="Times New Roman" panose="02020603050405020304" pitchFamily="18" charset="0"/>
                <a:cs typeface="Arial" panose="020B0604020202020204" pitchFamily="34" charset="0"/>
              </a:rPr>
              <a:t>how to monitor and evaluate </a:t>
            </a:r>
            <a:r>
              <a:rPr lang="en-US" sz="2000" dirty="0" smtClean="0">
                <a:latin typeface="Candara" panose="020E0502030303020204" pitchFamily="34" charset="0"/>
                <a:ea typeface="Times New Roman" panose="02020603050405020304" pitchFamily="18" charset="0"/>
                <a:cs typeface="Arial" panose="020B0604020202020204" pitchFamily="34" charset="0"/>
              </a:rPr>
              <a:t>them. </a:t>
            </a:r>
          </a:p>
          <a:p>
            <a:pPr marL="342900" indent="-342900">
              <a:lnSpc>
                <a:spcPct val="107000"/>
              </a:lnSpc>
              <a:buFont typeface="Wingdings" panose="05000000000000000000" pitchFamily="2" charset="2"/>
              <a:buChar char="§"/>
            </a:pPr>
            <a:endParaRPr lang="en-US" sz="2000" dirty="0" smtClean="0">
              <a:effectLst/>
              <a:latin typeface="Candara" panose="020E0502030303020204" pitchFamily="34" charset="0"/>
              <a:ea typeface="Calibri" panose="020F0502020204030204" pitchFamily="34" charset="0"/>
              <a:cs typeface="Arial" panose="020B0604020202020204" pitchFamily="34" charset="0"/>
            </a:endParaRPr>
          </a:p>
          <a:p>
            <a:pPr marL="342900" lvl="0" indent="-342900">
              <a:lnSpc>
                <a:spcPct val="107000"/>
              </a:lnSpc>
              <a:buFont typeface="Wingdings" panose="05000000000000000000" pitchFamily="2" charset="2"/>
              <a:buChar char="§"/>
            </a:pPr>
            <a:r>
              <a:rPr lang="en-US" sz="2000" dirty="0" smtClean="0">
                <a:latin typeface="Candara" panose="020E0502030303020204" pitchFamily="34" charset="0"/>
                <a:ea typeface="Times New Roman" panose="02020603050405020304" pitchFamily="18" charset="0"/>
                <a:cs typeface="Arial" panose="020B0604020202020204" pitchFamily="34" charset="0"/>
              </a:rPr>
              <a:t>Selection </a:t>
            </a:r>
            <a:r>
              <a:rPr lang="en-US" sz="2000" dirty="0">
                <a:latin typeface="Candara" panose="020E0502030303020204" pitchFamily="34" charset="0"/>
                <a:ea typeface="Times New Roman" panose="02020603050405020304" pitchFamily="18" charset="0"/>
                <a:cs typeface="Arial" panose="020B0604020202020204" pitchFamily="34" charset="0"/>
              </a:rPr>
              <a:t>of farmers who have the </a:t>
            </a:r>
            <a:r>
              <a:rPr lang="en-US" sz="2000" dirty="0">
                <a:solidFill>
                  <a:srgbClr val="FF0000"/>
                </a:solidFill>
                <a:latin typeface="Candara" panose="020E0502030303020204" pitchFamily="34" charset="0"/>
                <a:ea typeface="Times New Roman" panose="02020603050405020304" pitchFamily="18" charset="0"/>
                <a:cs typeface="Arial" panose="020B0604020202020204" pitchFamily="34" charset="0"/>
              </a:rPr>
              <a:t>desire and full willingness </a:t>
            </a:r>
            <a:r>
              <a:rPr lang="en-US" sz="2000" dirty="0">
                <a:latin typeface="Candara" panose="020E0502030303020204" pitchFamily="34" charset="0"/>
                <a:ea typeface="Times New Roman" panose="02020603050405020304" pitchFamily="18" charset="0"/>
                <a:cs typeface="Arial" panose="020B0604020202020204" pitchFamily="34" charset="0"/>
              </a:rPr>
              <a:t>to </a:t>
            </a:r>
            <a:r>
              <a:rPr lang="en-US" sz="2000" dirty="0" smtClean="0">
                <a:latin typeface="Candara" panose="020E0502030303020204" pitchFamily="34" charset="0"/>
                <a:ea typeface="Times New Roman" panose="02020603050405020304" pitchFamily="18" charset="0"/>
                <a:cs typeface="Arial" panose="020B0604020202020204" pitchFamily="34" charset="0"/>
              </a:rPr>
              <a:t>establish a DEMO farm and </a:t>
            </a:r>
            <a:r>
              <a:rPr lang="en-US" sz="2000" dirty="0">
                <a:latin typeface="Candara" panose="020E0502030303020204" pitchFamily="34" charset="0"/>
                <a:ea typeface="Times New Roman" panose="02020603050405020304" pitchFamily="18" charset="0"/>
                <a:cs typeface="Arial" panose="020B0604020202020204" pitchFamily="34" charset="0"/>
              </a:rPr>
              <a:t>implement all </a:t>
            </a:r>
            <a:r>
              <a:rPr lang="en-US" sz="2000" dirty="0" smtClean="0">
                <a:latin typeface="Candara" panose="020E0502030303020204" pitchFamily="34" charset="0"/>
                <a:ea typeface="Times New Roman" panose="02020603050405020304" pitchFamily="18" charset="0"/>
                <a:cs typeface="Arial" panose="020B0604020202020204" pitchFamily="34" charset="0"/>
              </a:rPr>
              <a:t>operations </a:t>
            </a:r>
            <a:r>
              <a:rPr lang="en-US" sz="2000" dirty="0">
                <a:latin typeface="Candara" panose="020E0502030303020204" pitchFamily="34" charset="0"/>
                <a:ea typeface="Times New Roman" panose="02020603050405020304" pitchFamily="18" charset="0"/>
                <a:cs typeface="Arial" panose="020B0604020202020204" pitchFamily="34" charset="0"/>
              </a:rPr>
              <a:t>as required</a:t>
            </a:r>
            <a:r>
              <a:rPr lang="en-US" sz="2000" dirty="0" smtClean="0">
                <a:latin typeface="Candara" panose="020E0502030303020204" pitchFamily="34" charset="0"/>
                <a:ea typeface="Times New Roman" panose="02020603050405020304" pitchFamily="18" charset="0"/>
                <a:cs typeface="Arial" panose="020B0604020202020204" pitchFamily="34" charset="0"/>
              </a:rPr>
              <a:t>.</a:t>
            </a:r>
          </a:p>
          <a:p>
            <a:pPr lvl="0">
              <a:lnSpc>
                <a:spcPct val="107000"/>
              </a:lnSpc>
            </a:pPr>
            <a:endParaRPr lang="en-US" sz="2000" dirty="0">
              <a:latin typeface="Candara" panose="020E0502030303020204" pitchFamily="34" charset="0"/>
              <a:ea typeface="Times New Roman" panose="02020603050405020304" pitchFamily="18" charset="0"/>
              <a:cs typeface="Arial" panose="020B0604020202020204" pitchFamily="34" charset="0"/>
            </a:endParaRPr>
          </a:p>
          <a:p>
            <a:pPr marL="342900" lvl="0" indent="-342900">
              <a:lnSpc>
                <a:spcPct val="107000"/>
              </a:lnSpc>
              <a:buFont typeface="Wingdings" panose="05000000000000000000" pitchFamily="2" charset="2"/>
              <a:buChar char="§"/>
            </a:pPr>
            <a:r>
              <a:rPr lang="en-US" sz="2000" dirty="0" smtClean="0">
                <a:latin typeface="Candara" panose="020E0502030303020204" pitchFamily="34" charset="0"/>
                <a:ea typeface="Times New Roman" panose="02020603050405020304" pitchFamily="18" charset="0"/>
                <a:cs typeface="Arial" panose="020B0604020202020204" pitchFamily="34" charset="0"/>
              </a:rPr>
              <a:t>The </a:t>
            </a:r>
            <a:r>
              <a:rPr lang="en-US" sz="2000" dirty="0">
                <a:latin typeface="Candara" panose="020E0502030303020204" pitchFamily="34" charset="0"/>
                <a:ea typeface="Times New Roman" panose="02020603050405020304" pitchFamily="18" charset="0"/>
                <a:cs typeface="Arial" panose="020B0604020202020204" pitchFamily="34" charset="0"/>
              </a:rPr>
              <a:t>DEMO farms should be </a:t>
            </a:r>
            <a:r>
              <a:rPr lang="en-US" sz="2000" dirty="0">
                <a:solidFill>
                  <a:srgbClr val="FF0000"/>
                </a:solidFill>
                <a:latin typeface="Candara" panose="020E0502030303020204" pitchFamily="34" charset="0"/>
                <a:ea typeface="Times New Roman" panose="02020603050405020304" pitchFamily="18" charset="0"/>
                <a:cs typeface="Arial" panose="020B0604020202020204" pitchFamily="34" charset="0"/>
              </a:rPr>
              <a:t>close to the sites of the farmer's schools </a:t>
            </a:r>
            <a:r>
              <a:rPr lang="en-US" sz="2000" dirty="0">
                <a:latin typeface="Candara" panose="020E0502030303020204" pitchFamily="34" charset="0"/>
                <a:ea typeface="Times New Roman" panose="02020603050405020304" pitchFamily="18" charset="0"/>
                <a:cs typeface="Arial" panose="020B0604020202020204" pitchFamily="34" charset="0"/>
              </a:rPr>
              <a:t>in order to facilitate their regular </a:t>
            </a:r>
            <a:r>
              <a:rPr lang="en-US" sz="2000" dirty="0" smtClean="0">
                <a:latin typeface="Candara" panose="020E0502030303020204" pitchFamily="34" charset="0"/>
                <a:ea typeface="Times New Roman" panose="02020603050405020304" pitchFamily="18" charset="0"/>
                <a:cs typeface="Arial" panose="020B0604020202020204" pitchFamily="34" charset="0"/>
              </a:rPr>
              <a:t>follow-up.</a:t>
            </a:r>
          </a:p>
          <a:p>
            <a:pPr lvl="0">
              <a:lnSpc>
                <a:spcPct val="107000"/>
              </a:lnSpc>
            </a:pPr>
            <a:endParaRPr lang="en-US" sz="2000" dirty="0" smtClean="0">
              <a:effectLst/>
              <a:latin typeface="Candara" panose="020E0502030303020204" pitchFamily="34" charset="0"/>
              <a:ea typeface="Calibri" panose="020F0502020204030204" pitchFamily="34" charset="0"/>
              <a:cs typeface="Arial" panose="020B0604020202020204" pitchFamily="34" charset="0"/>
            </a:endParaRPr>
          </a:p>
          <a:p>
            <a:pPr marL="342900" lvl="0" indent="-342900">
              <a:lnSpc>
                <a:spcPct val="107000"/>
              </a:lnSpc>
              <a:buFont typeface="Wingdings" panose="05000000000000000000" pitchFamily="2" charset="2"/>
              <a:buChar char="§"/>
            </a:pPr>
            <a:r>
              <a:rPr lang="en-US" sz="2000" dirty="0">
                <a:latin typeface="Candara" panose="020E0502030303020204" pitchFamily="34" charset="0"/>
                <a:ea typeface="Times New Roman" panose="02020603050405020304" pitchFamily="18" charset="0"/>
                <a:cs typeface="Arial" panose="020B0604020202020204" pitchFamily="34" charset="0"/>
              </a:rPr>
              <a:t>Providing the </a:t>
            </a:r>
            <a:r>
              <a:rPr lang="en-US" sz="2000" dirty="0">
                <a:solidFill>
                  <a:srgbClr val="FF0000"/>
                </a:solidFill>
                <a:latin typeface="Candara" panose="020E0502030303020204" pitchFamily="34" charset="0"/>
                <a:ea typeface="Times New Roman" panose="02020603050405020304" pitchFamily="18" charset="0"/>
                <a:cs typeface="Arial" panose="020B0604020202020204" pitchFamily="34" charset="0"/>
              </a:rPr>
              <a:t>requirements for establishing DEMO farms </a:t>
            </a:r>
            <a:r>
              <a:rPr lang="en-US" sz="2000" dirty="0">
                <a:latin typeface="Candara" panose="020E0502030303020204" pitchFamily="34" charset="0"/>
                <a:ea typeface="Times New Roman" panose="02020603050405020304" pitchFamily="18" charset="0"/>
                <a:cs typeface="Arial" panose="020B0604020202020204" pitchFamily="34" charset="0"/>
              </a:rPr>
              <a:t>such as water, suitable soil, and a program of work, follow-up and evaluation</a:t>
            </a:r>
            <a:r>
              <a:rPr lang="en-US" sz="2000" dirty="0" smtClean="0">
                <a:latin typeface="Candara" panose="020E0502030303020204" pitchFamily="34" charset="0"/>
                <a:ea typeface="Times New Roman" panose="02020603050405020304" pitchFamily="18" charset="0"/>
                <a:cs typeface="Arial" panose="020B0604020202020204" pitchFamily="34" charset="0"/>
              </a:rPr>
              <a:t>.</a:t>
            </a:r>
          </a:p>
          <a:p>
            <a:pPr lvl="0">
              <a:lnSpc>
                <a:spcPct val="107000"/>
              </a:lnSpc>
            </a:pPr>
            <a:r>
              <a:rPr lang="en-US" sz="2000" dirty="0" smtClean="0">
                <a:latin typeface="Candara" panose="020E0502030303020204" pitchFamily="34" charset="0"/>
                <a:ea typeface="Times New Roman" panose="02020603050405020304" pitchFamily="18" charset="0"/>
                <a:cs typeface="Arial" panose="020B0604020202020204" pitchFamily="34" charset="0"/>
              </a:rPr>
              <a:t> </a:t>
            </a:r>
            <a:endParaRPr lang="en-US" sz="2000" dirty="0" smtClean="0">
              <a:effectLst/>
              <a:latin typeface="Candara" panose="020E0502030303020204" pitchFamily="34" charset="0"/>
              <a:ea typeface="Calibri" panose="020F0502020204030204" pitchFamily="34" charset="0"/>
              <a:cs typeface="Arial" panose="020B0604020202020204" pitchFamily="34" charset="0"/>
            </a:endParaRPr>
          </a:p>
          <a:p>
            <a:pPr marL="342900" lvl="0" indent="-342900">
              <a:lnSpc>
                <a:spcPct val="107000"/>
              </a:lnSpc>
              <a:buFont typeface="Wingdings" panose="05000000000000000000" pitchFamily="2" charset="2"/>
              <a:buChar char="§"/>
            </a:pPr>
            <a:r>
              <a:rPr lang="en-US" sz="2000" dirty="0">
                <a:solidFill>
                  <a:srgbClr val="FF0000"/>
                </a:solidFill>
                <a:latin typeface="Candara" panose="020E0502030303020204" pitchFamily="34" charset="0"/>
                <a:ea typeface="Times New Roman" panose="02020603050405020304" pitchFamily="18" charset="0"/>
                <a:cs typeface="Arial" panose="020B0604020202020204" pitchFamily="34" charset="0"/>
              </a:rPr>
              <a:t>Farmers carry out all agricultural operations </a:t>
            </a:r>
            <a:r>
              <a:rPr lang="en-US" sz="2000" dirty="0">
                <a:latin typeface="Candara" panose="020E0502030303020204" pitchFamily="34" charset="0"/>
                <a:ea typeface="Times New Roman" panose="02020603050405020304" pitchFamily="18" charset="0"/>
                <a:cs typeface="Arial" panose="020B0604020202020204" pitchFamily="34" charset="0"/>
              </a:rPr>
              <a:t>and record observations and evaluations under the supervision of their facilitators. </a:t>
            </a:r>
            <a:endParaRPr lang="en-US" sz="2000" dirty="0" smtClean="0">
              <a:effectLst/>
              <a:latin typeface="Candara" panose="020E0502030303020204" pitchFamily="34" charset="0"/>
              <a:ea typeface="Calibri" panose="020F0502020204030204" pitchFamily="34" charset="0"/>
              <a:cs typeface="Arial" panose="020B0604020202020204" pitchFamily="34" charset="0"/>
            </a:endParaRPr>
          </a:p>
          <a:p>
            <a:pPr marL="342900" lvl="0" indent="-342900">
              <a:lnSpc>
                <a:spcPct val="107000"/>
              </a:lnSpc>
              <a:buFont typeface="Wingdings" panose="05000000000000000000" pitchFamily="2" charset="2"/>
              <a:buChar char="§"/>
            </a:pPr>
            <a:r>
              <a:rPr lang="en-US" sz="2000" dirty="0" smtClean="0">
                <a:solidFill>
                  <a:srgbClr val="FF0000"/>
                </a:solidFill>
                <a:latin typeface="Candara" panose="020E0502030303020204" pitchFamily="34" charset="0"/>
                <a:ea typeface="Times New Roman" panose="02020603050405020304" pitchFamily="18" charset="0"/>
                <a:cs typeface="Arial" panose="020B0604020202020204" pitchFamily="34" charset="0"/>
              </a:rPr>
              <a:t>Comparing </a:t>
            </a:r>
            <a:r>
              <a:rPr lang="en-US" sz="2000" dirty="0">
                <a:solidFill>
                  <a:srgbClr val="FF0000"/>
                </a:solidFill>
                <a:latin typeface="Candara" panose="020E0502030303020204" pitchFamily="34" charset="0"/>
                <a:ea typeface="Times New Roman" panose="02020603050405020304" pitchFamily="18" charset="0"/>
                <a:cs typeface="Arial" panose="020B0604020202020204" pitchFamily="34" charset="0"/>
              </a:rPr>
              <a:t>these DEMO farms with farmers' fields and research experiments </a:t>
            </a:r>
            <a:r>
              <a:rPr lang="en-US" sz="2000" dirty="0">
                <a:latin typeface="Candara" panose="020E0502030303020204" pitchFamily="34" charset="0"/>
                <a:ea typeface="Times New Roman" panose="02020603050405020304" pitchFamily="18" charset="0"/>
                <a:cs typeface="Arial" panose="020B0604020202020204" pitchFamily="34" charset="0"/>
              </a:rPr>
              <a:t>to ensure their economic feasibility. </a:t>
            </a:r>
          </a:p>
          <a:p>
            <a:pPr marL="342900" lvl="0" indent="-342900">
              <a:lnSpc>
                <a:spcPct val="107000"/>
              </a:lnSpc>
              <a:buFont typeface="Wingdings" panose="05000000000000000000" pitchFamily="2" charset="2"/>
              <a:buChar char="§"/>
            </a:pPr>
            <a:r>
              <a:rPr lang="en-US" sz="2000" dirty="0" smtClean="0">
                <a:solidFill>
                  <a:srgbClr val="FF0000"/>
                </a:solidFill>
                <a:latin typeface="Candara" panose="020E0502030303020204" pitchFamily="34" charset="0"/>
                <a:ea typeface="Times New Roman" panose="02020603050405020304" pitchFamily="18" charset="0"/>
                <a:cs typeface="Arial" panose="020B0604020202020204" pitchFamily="34" charset="0"/>
              </a:rPr>
              <a:t>Regular Collection of  </a:t>
            </a:r>
            <a:r>
              <a:rPr lang="en-US" sz="2000" dirty="0">
                <a:solidFill>
                  <a:srgbClr val="FF0000"/>
                </a:solidFill>
                <a:latin typeface="Candara" panose="020E0502030303020204" pitchFamily="34" charset="0"/>
                <a:ea typeface="Times New Roman" panose="02020603050405020304" pitchFamily="18" charset="0"/>
                <a:cs typeface="Arial" panose="020B0604020202020204" pitchFamily="34" charset="0"/>
              </a:rPr>
              <a:t>data </a:t>
            </a:r>
            <a:r>
              <a:rPr lang="en-US" sz="2000" dirty="0">
                <a:latin typeface="Candara" panose="020E0502030303020204" pitchFamily="34" charset="0"/>
                <a:ea typeface="Times New Roman" panose="02020603050405020304" pitchFamily="18" charset="0"/>
                <a:cs typeface="Arial" panose="020B0604020202020204" pitchFamily="34" charset="0"/>
              </a:rPr>
              <a:t>from` the DEMO </a:t>
            </a:r>
            <a:r>
              <a:rPr lang="en-US" sz="2000" dirty="0" smtClean="0">
                <a:latin typeface="Candara" panose="020E0502030303020204" pitchFamily="34" charset="0"/>
                <a:ea typeface="Times New Roman" panose="02020603050405020304" pitchFamily="18" charset="0"/>
                <a:cs typeface="Arial" panose="020B0604020202020204" pitchFamily="34" charset="0"/>
              </a:rPr>
              <a:t>farms. </a:t>
            </a:r>
            <a:endParaRPr lang="en-US" sz="2000" dirty="0">
              <a:effectLst/>
              <a:latin typeface="Candara" panose="020E0502030303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67090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7309" y="365128"/>
            <a:ext cx="7878042" cy="521564"/>
          </a:xfrm>
        </p:spPr>
        <p:txBody>
          <a:bodyPr>
            <a:noAutofit/>
          </a:bodyPr>
          <a:lstStyle/>
          <a:p>
            <a:r>
              <a:rPr lang="en-US" sz="2400" b="1" dirty="0" smtClean="0">
                <a:latin typeface="Candara" panose="020E0502030303020204" pitchFamily="34" charset="0"/>
                <a:ea typeface="Times New Roman" panose="02020603050405020304" pitchFamily="18" charset="0"/>
                <a:cs typeface="Arial" panose="020B0604020202020204" pitchFamily="34" charset="0"/>
              </a:rPr>
              <a:t>Size of a DEMO farm</a:t>
            </a:r>
            <a:r>
              <a:rPr lang="en-US" sz="2400" dirty="0" smtClean="0">
                <a:latin typeface="Candara" panose="020E0502030303020204" pitchFamily="34" charset="0"/>
                <a:ea typeface="Calibri" panose="020F0502020204030204" pitchFamily="34" charset="0"/>
                <a:cs typeface="Arial" panose="020B0604020202020204" pitchFamily="34" charset="0"/>
              </a:rPr>
              <a:t/>
            </a:r>
            <a:br>
              <a:rPr lang="en-US" sz="2400" dirty="0" smtClean="0">
                <a:latin typeface="Candara" panose="020E0502030303020204" pitchFamily="34" charset="0"/>
                <a:ea typeface="Calibri" panose="020F0502020204030204" pitchFamily="34" charset="0"/>
                <a:cs typeface="Arial" panose="020B0604020202020204" pitchFamily="34" charset="0"/>
              </a:rPr>
            </a:br>
            <a:endParaRPr lang="en-US" sz="2400" dirty="0">
              <a:latin typeface="Candara" panose="020E0502030303020204" pitchFamily="34" charset="0"/>
            </a:endParaRPr>
          </a:p>
        </p:txBody>
      </p:sp>
      <p:sp>
        <p:nvSpPr>
          <p:cNvPr id="3" name="Rectangle 2"/>
          <p:cNvSpPr/>
          <p:nvPr/>
        </p:nvSpPr>
        <p:spPr>
          <a:xfrm>
            <a:off x="207818" y="1264415"/>
            <a:ext cx="8589818" cy="5244769"/>
          </a:xfrm>
          <a:prstGeom prst="rect">
            <a:avLst/>
          </a:prstGeom>
        </p:spPr>
        <p:txBody>
          <a:bodyPr wrap="square">
            <a:spAutoFit/>
          </a:bodyPr>
          <a:lstStyle/>
          <a:p>
            <a:pPr marL="342900" lvl="0" indent="-342900">
              <a:lnSpc>
                <a:spcPct val="107000"/>
              </a:lnSpc>
              <a:spcAft>
                <a:spcPts val="800"/>
              </a:spcAft>
              <a:buFont typeface="Wingdings" panose="05000000000000000000" pitchFamily="2" charset="2"/>
              <a:buChar char=""/>
            </a:pPr>
            <a:r>
              <a:rPr lang="en-US" sz="2400" dirty="0" smtClean="0">
                <a:latin typeface="Candara" panose="020E0502030303020204" pitchFamily="34" charset="0"/>
                <a:ea typeface="Calibri" panose="020F0502020204030204" pitchFamily="34" charset="0"/>
                <a:cs typeface="Arial" panose="020B0604020202020204" pitchFamily="34" charset="0"/>
              </a:rPr>
              <a:t>According </a:t>
            </a:r>
            <a:r>
              <a:rPr lang="en-US" sz="2400" dirty="0">
                <a:latin typeface="Candara" panose="020E0502030303020204" pitchFamily="34" charset="0"/>
                <a:ea typeface="Calibri" panose="020F0502020204030204" pitchFamily="34" charset="0"/>
                <a:cs typeface="Arial" panose="020B0604020202020204" pitchFamily="34" charset="0"/>
              </a:rPr>
              <a:t>to Crop Demo Guidelines set by FAO, </a:t>
            </a:r>
            <a:r>
              <a:rPr lang="en-US" sz="2400" dirty="0" err="1">
                <a:latin typeface="Candara" panose="020E0502030303020204" pitchFamily="34" charset="0"/>
                <a:ea typeface="Calibri" panose="020F0502020204030204" pitchFamily="34" charset="0"/>
                <a:cs typeface="Arial" panose="020B0604020202020204" pitchFamily="34" charset="0"/>
              </a:rPr>
              <a:t>UKaid</a:t>
            </a:r>
            <a:r>
              <a:rPr lang="en-US" sz="2400" dirty="0">
                <a:latin typeface="Candara" panose="020E0502030303020204" pitchFamily="34" charset="0"/>
                <a:ea typeface="Calibri" panose="020F0502020204030204" pitchFamily="34" charset="0"/>
                <a:cs typeface="Arial" panose="020B0604020202020204" pitchFamily="34" charset="0"/>
              </a:rPr>
              <a:t> and Zimbabwean government, the recommended size of </a:t>
            </a:r>
            <a:r>
              <a:rPr lang="en-US" sz="2400" dirty="0" smtClean="0">
                <a:latin typeface="Candara" panose="020E0502030303020204" pitchFamily="34" charset="0"/>
                <a:ea typeface="Calibri" panose="020F0502020204030204" pitchFamily="34" charset="0"/>
                <a:cs typeface="Arial" panose="020B0604020202020204" pitchFamily="34" charset="0"/>
              </a:rPr>
              <a:t>a </a:t>
            </a:r>
            <a:r>
              <a:rPr lang="en-US" sz="2400" dirty="0">
                <a:latin typeface="Candara" panose="020E0502030303020204" pitchFamily="34" charset="0"/>
                <a:ea typeface="Calibri" panose="020F0502020204030204" pitchFamily="34" charset="0"/>
                <a:cs typeface="Arial" panose="020B0604020202020204" pitchFamily="34" charset="0"/>
              </a:rPr>
              <a:t>DEMO farm is </a:t>
            </a:r>
            <a:r>
              <a:rPr lang="en-US" sz="2400" b="1" dirty="0">
                <a:latin typeface="Candara" panose="020E0502030303020204" pitchFamily="34" charset="0"/>
                <a:ea typeface="Calibri" panose="020F0502020204030204" pitchFamily="34" charset="0"/>
                <a:cs typeface="Arial" panose="020B0604020202020204" pitchFamily="34" charset="0"/>
              </a:rPr>
              <a:t>0.1 – 0.5</a:t>
            </a:r>
            <a:r>
              <a:rPr lang="en-US" sz="2400" dirty="0">
                <a:latin typeface="Candara" panose="020E0502030303020204" pitchFamily="34" charset="0"/>
                <a:ea typeface="Calibri" panose="020F0502020204030204" pitchFamily="34" charset="0"/>
                <a:cs typeface="Arial" panose="020B0604020202020204" pitchFamily="34" charset="0"/>
              </a:rPr>
              <a:t> </a:t>
            </a:r>
            <a:r>
              <a:rPr lang="en-US" sz="2400" b="1" dirty="0">
                <a:latin typeface="Candara" panose="020E0502030303020204" pitchFamily="34" charset="0"/>
                <a:ea typeface="Calibri" panose="020F0502020204030204" pitchFamily="34" charset="0"/>
                <a:cs typeface="Arial" panose="020B0604020202020204" pitchFamily="34" charset="0"/>
              </a:rPr>
              <a:t>hectare</a:t>
            </a:r>
            <a:r>
              <a:rPr lang="en-US" sz="2400" dirty="0" smtClean="0">
                <a:latin typeface="Candara" panose="020E0502030303020204" pitchFamily="34" charset="0"/>
                <a:ea typeface="Calibri" panose="020F0502020204030204" pitchFamily="34" charset="0"/>
                <a:cs typeface="Arial" panose="020B0604020202020204" pitchFamily="34" charset="0"/>
              </a:rPr>
              <a:t>.</a:t>
            </a:r>
          </a:p>
          <a:p>
            <a:pPr lvl="0">
              <a:lnSpc>
                <a:spcPct val="107000"/>
              </a:lnSpc>
              <a:spcAft>
                <a:spcPts val="800"/>
              </a:spcAft>
            </a:pPr>
            <a:endParaRPr lang="en-US" sz="2400" dirty="0" smtClean="0">
              <a:effectLst/>
              <a:latin typeface="Candara" panose="020E050203030302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Wingdings" panose="05000000000000000000" pitchFamily="2" charset="2"/>
              <a:buChar char=""/>
            </a:pPr>
            <a:r>
              <a:rPr lang="en-US" sz="2400" dirty="0">
                <a:latin typeface="Candara" panose="020E0502030303020204" pitchFamily="34" charset="0"/>
                <a:ea typeface="Calibri" panose="020F0502020204030204" pitchFamily="34" charset="0"/>
                <a:cs typeface="Arial" panose="020B0604020202020204" pitchFamily="34" charset="0"/>
              </a:rPr>
              <a:t>According to ARC General Directorate of Technology Transfer and Knowledge Management, the recommended size of a DEMO plot is </a:t>
            </a:r>
            <a:r>
              <a:rPr lang="en-US" sz="2400" b="1" dirty="0">
                <a:latin typeface="Candara" panose="020E0502030303020204" pitchFamily="34" charset="0"/>
                <a:ea typeface="Calibri" panose="020F0502020204030204" pitchFamily="34" charset="0"/>
                <a:cs typeface="Arial" panose="020B0604020202020204" pitchFamily="34" charset="0"/>
              </a:rPr>
              <a:t>0.42 hectare</a:t>
            </a:r>
            <a:r>
              <a:rPr lang="en-US" sz="2400" dirty="0">
                <a:latin typeface="Candara" panose="020E0502030303020204" pitchFamily="34" charset="0"/>
                <a:ea typeface="Calibri" panose="020F0502020204030204" pitchFamily="34" charset="0"/>
                <a:cs typeface="Arial" panose="020B0604020202020204" pitchFamily="34" charset="0"/>
              </a:rPr>
              <a:t> (1.0 </a:t>
            </a:r>
            <a:r>
              <a:rPr lang="en-US" sz="2400" dirty="0" err="1">
                <a:latin typeface="Candara" panose="020E0502030303020204" pitchFamily="34" charset="0"/>
                <a:ea typeface="Calibri" panose="020F0502020204030204" pitchFamily="34" charset="0"/>
                <a:cs typeface="Arial" panose="020B0604020202020204" pitchFamily="34" charset="0"/>
              </a:rPr>
              <a:t>feddan</a:t>
            </a:r>
            <a:r>
              <a:rPr lang="en-US" sz="2400" dirty="0" smtClean="0">
                <a:latin typeface="Candara" panose="020E0502030303020204" pitchFamily="34" charset="0"/>
                <a:ea typeface="Calibri" panose="020F0502020204030204" pitchFamily="34" charset="0"/>
                <a:cs typeface="Arial" panose="020B0604020202020204" pitchFamily="34" charset="0"/>
              </a:rPr>
              <a:t>).</a:t>
            </a:r>
          </a:p>
          <a:p>
            <a:pPr lvl="0">
              <a:lnSpc>
                <a:spcPct val="107000"/>
              </a:lnSpc>
              <a:spcAft>
                <a:spcPts val="800"/>
              </a:spcAft>
            </a:pPr>
            <a:endParaRPr lang="en-US" sz="2400" dirty="0">
              <a:latin typeface="Candara" panose="020E050203030302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Wingdings" panose="05000000000000000000" pitchFamily="2" charset="2"/>
              <a:buChar char=""/>
            </a:pPr>
            <a:r>
              <a:rPr lang="en-US" sz="2400" dirty="0" smtClean="0">
                <a:latin typeface="Candara" panose="020E0502030303020204" pitchFamily="34" charset="0"/>
                <a:ea typeface="Calibri" panose="020F0502020204030204" pitchFamily="34" charset="0"/>
              </a:rPr>
              <a:t>The </a:t>
            </a:r>
            <a:r>
              <a:rPr lang="en-US" sz="2400" dirty="0">
                <a:latin typeface="Candara" panose="020E0502030303020204" pitchFamily="34" charset="0"/>
                <a:ea typeface="Calibri" panose="020F0502020204030204" pitchFamily="34" charset="0"/>
              </a:rPr>
              <a:t>size of the DEMO farm used by ARC in the target areas for the “</a:t>
            </a:r>
            <a:r>
              <a:rPr lang="en-GB" sz="2400" i="1" dirty="0" smtClean="0">
                <a:effectLst/>
                <a:latin typeface="Candara" panose="020E0502030303020204" pitchFamily="34" charset="0"/>
                <a:ea typeface="Calibri" panose="020F0502020204030204" pitchFamily="34" charset="0"/>
              </a:rPr>
              <a:t>Strengthened Protected Areas System and Integrated Ecosystem Management in Sudan</a:t>
            </a:r>
            <a:r>
              <a:rPr lang="en-GB" sz="2400" b="1" dirty="0" smtClean="0">
                <a:effectLst/>
                <a:latin typeface="Candara" panose="020E0502030303020204" pitchFamily="34" charset="0"/>
                <a:ea typeface="Calibri" panose="020F0502020204030204" pitchFamily="34" charset="0"/>
              </a:rPr>
              <a:t>” was increased to 1.0 hectare to cater for  integrating gum Arabic trees (</a:t>
            </a:r>
            <a:r>
              <a:rPr lang="en-GB" sz="2400" b="1" i="1" dirty="0" smtClean="0">
                <a:effectLst/>
                <a:latin typeface="Candara" panose="020E0502030303020204" pitchFamily="34" charset="0"/>
                <a:ea typeface="Calibri" panose="020F0502020204030204" pitchFamily="34" charset="0"/>
              </a:rPr>
              <a:t>Acacia </a:t>
            </a:r>
            <a:r>
              <a:rPr lang="en-GB" sz="2400" b="1" i="1" dirty="0" err="1" smtClean="0">
                <a:effectLst/>
                <a:latin typeface="Candara" panose="020E0502030303020204" pitchFamily="34" charset="0"/>
                <a:ea typeface="Calibri" panose="020F0502020204030204" pitchFamily="34" charset="0"/>
              </a:rPr>
              <a:t>senegal</a:t>
            </a:r>
            <a:r>
              <a:rPr lang="en-GB" sz="2400" b="1" dirty="0" smtClean="0">
                <a:effectLst/>
                <a:latin typeface="Candara" panose="020E0502030303020204" pitchFamily="34" charset="0"/>
                <a:ea typeface="Calibri" panose="020F0502020204030204" pitchFamily="34" charset="0"/>
              </a:rPr>
              <a:t>).</a:t>
            </a:r>
            <a:endParaRPr lang="en-US" sz="2400" dirty="0">
              <a:latin typeface="Candara" panose="020E0502030303020204" pitchFamily="34" charset="0"/>
            </a:endParaRPr>
          </a:p>
        </p:txBody>
      </p:sp>
    </p:spTree>
    <p:extLst>
      <p:ext uri="{BB962C8B-B14F-4D97-AF65-F5344CB8AC3E}">
        <p14:creationId xmlns:p14="http://schemas.microsoft.com/office/powerpoint/2010/main" val="41252548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180" y="115746"/>
            <a:ext cx="7933460" cy="410728"/>
          </a:xfrm>
        </p:spPr>
        <p:txBody>
          <a:bodyPr>
            <a:normAutofit fontScale="90000"/>
          </a:bodyPr>
          <a:lstStyle/>
          <a:p>
            <a:r>
              <a:rPr lang="en-GB" sz="2400" b="1" dirty="0" smtClean="0">
                <a:latin typeface="Calibri" panose="020F0502020204030204" pitchFamily="34" charset="0"/>
                <a:ea typeface="Calibri" panose="020F0502020204030204" pitchFamily="34" charset="0"/>
                <a:cs typeface="Calibri" panose="020F0502020204030204" pitchFamily="34" charset="0"/>
              </a:rPr>
              <a:t/>
            </a:r>
            <a:br>
              <a:rPr lang="en-GB" sz="2400" b="1" dirty="0" smtClean="0">
                <a:latin typeface="Calibri" panose="020F0502020204030204" pitchFamily="34" charset="0"/>
                <a:ea typeface="Calibri" panose="020F0502020204030204" pitchFamily="34" charset="0"/>
                <a:cs typeface="Calibri" panose="020F0502020204030204" pitchFamily="34" charset="0"/>
              </a:rPr>
            </a:br>
            <a:r>
              <a:rPr lang="en-GB" sz="2700" b="1" dirty="0" smtClean="0">
                <a:latin typeface="Candara" panose="020E0502030303020204" pitchFamily="34" charset="0"/>
                <a:ea typeface="Calibri" panose="020F0502020204030204" pitchFamily="34" charset="0"/>
                <a:cs typeface="Calibri" panose="020F0502020204030204" pitchFamily="34" charset="0"/>
              </a:rPr>
              <a:t>Justifications </a:t>
            </a:r>
            <a:r>
              <a:rPr lang="en-GB" sz="2700" b="1" dirty="0">
                <a:latin typeface="Candara" panose="020E0502030303020204" pitchFamily="34" charset="0"/>
                <a:ea typeface="Calibri" panose="020F0502020204030204" pitchFamily="34" charset="0"/>
                <a:cs typeface="Calibri" panose="020F0502020204030204" pitchFamily="34" charset="0"/>
              </a:rPr>
              <a:t>for using one hectare-size DEMO farms:</a:t>
            </a:r>
            <a:r>
              <a:rPr lang="en-US" sz="2700" dirty="0">
                <a:latin typeface="Candara" panose="020E0502030303020204" pitchFamily="34" charset="0"/>
                <a:ea typeface="Calibri" panose="020F0502020204030204" pitchFamily="34" charset="0"/>
                <a:cs typeface="Arial" panose="020B0604020202020204" pitchFamily="34" charset="0"/>
              </a:rPr>
              <a:t/>
            </a:r>
            <a:br>
              <a:rPr lang="en-US" sz="2700" dirty="0">
                <a:latin typeface="Candara" panose="020E0502030303020204" pitchFamily="34" charset="0"/>
                <a:ea typeface="Calibri" panose="020F0502020204030204" pitchFamily="34" charset="0"/>
                <a:cs typeface="Arial" panose="020B0604020202020204" pitchFamily="34" charset="0"/>
              </a:rPr>
            </a:br>
            <a:endParaRPr lang="en-US" sz="2700" dirty="0">
              <a:latin typeface="Candara" panose="020E0502030303020204" pitchFamily="34" charset="0"/>
            </a:endParaRPr>
          </a:p>
        </p:txBody>
      </p:sp>
      <p:sp>
        <p:nvSpPr>
          <p:cNvPr id="3" name="Rectangle 2"/>
          <p:cNvSpPr/>
          <p:nvPr/>
        </p:nvSpPr>
        <p:spPr>
          <a:xfrm>
            <a:off x="221673" y="1039091"/>
            <a:ext cx="8534400" cy="5347361"/>
          </a:xfrm>
          <a:prstGeom prst="rect">
            <a:avLst/>
          </a:prstGeom>
        </p:spPr>
        <p:txBody>
          <a:bodyPr wrap="square">
            <a:spAutoFit/>
          </a:bodyPr>
          <a:lstStyle/>
          <a:p>
            <a:pPr marL="285750" lvl="0" indent="-285750">
              <a:lnSpc>
                <a:spcPct val="107000"/>
              </a:lnSpc>
              <a:spcAft>
                <a:spcPts val="800"/>
              </a:spcAft>
              <a:buSzPts val="1100"/>
              <a:buFont typeface="Wingdings" panose="05000000000000000000" pitchFamily="2" charset="2"/>
              <a:buChar char="§"/>
            </a:pPr>
            <a:r>
              <a:rPr lang="en-US" sz="2400" dirty="0" smtClean="0">
                <a:solidFill>
                  <a:srgbClr val="FF0000"/>
                </a:solidFill>
                <a:latin typeface="Candara" panose="020E0502030303020204" pitchFamily="34" charset="0"/>
                <a:ea typeface="Calibri" panose="020F0502020204030204" pitchFamily="34" charset="0"/>
                <a:cs typeface="Calibri" panose="020F0502020204030204" pitchFamily="34" charset="0"/>
              </a:rPr>
              <a:t>The standard </a:t>
            </a:r>
            <a:r>
              <a:rPr lang="en-US" sz="2400" dirty="0" smtClean="0">
                <a:solidFill>
                  <a:srgbClr val="FF0000"/>
                </a:solidFill>
                <a:latin typeface="Candara" panose="020E0502030303020204" pitchFamily="34" charset="0"/>
                <a:ea typeface="Calibri" panose="020F0502020204030204" pitchFamily="34" charset="0"/>
                <a:cs typeface="Arial" panose="020B0604020202020204" pitchFamily="34" charset="0"/>
              </a:rPr>
              <a:t>size of a DEMO farm is </a:t>
            </a:r>
            <a:r>
              <a:rPr lang="en-US" sz="2400" b="1" dirty="0" smtClean="0">
                <a:solidFill>
                  <a:srgbClr val="FF0000"/>
                </a:solidFill>
                <a:latin typeface="Candara" panose="020E0502030303020204" pitchFamily="34" charset="0"/>
                <a:ea typeface="Calibri" panose="020F0502020204030204" pitchFamily="34" charset="0"/>
                <a:cs typeface="Arial" panose="020B0604020202020204" pitchFamily="34" charset="0"/>
              </a:rPr>
              <a:t>0.1 – 0.5</a:t>
            </a:r>
            <a:r>
              <a:rPr lang="en-US" sz="2400" dirty="0" smtClean="0">
                <a:solidFill>
                  <a:srgbClr val="FF0000"/>
                </a:solidFill>
                <a:latin typeface="Candara" panose="020E0502030303020204" pitchFamily="34" charset="0"/>
                <a:ea typeface="Calibri" panose="020F0502020204030204" pitchFamily="34" charset="0"/>
                <a:cs typeface="Arial" panose="020B0604020202020204" pitchFamily="34" charset="0"/>
              </a:rPr>
              <a:t> </a:t>
            </a:r>
            <a:r>
              <a:rPr lang="en-US" sz="2400" b="1" dirty="0" smtClean="0">
                <a:solidFill>
                  <a:srgbClr val="FF0000"/>
                </a:solidFill>
                <a:latin typeface="Candara" panose="020E0502030303020204" pitchFamily="34" charset="0"/>
                <a:ea typeface="Calibri" panose="020F0502020204030204" pitchFamily="34" charset="0"/>
                <a:cs typeface="Arial" panose="020B0604020202020204" pitchFamily="34" charset="0"/>
              </a:rPr>
              <a:t>hectare</a:t>
            </a:r>
            <a:r>
              <a:rPr lang="en-US" sz="2400" dirty="0" smtClean="0">
                <a:solidFill>
                  <a:srgbClr val="FF0000"/>
                </a:solidFill>
                <a:latin typeface="Candara" panose="020E0502030303020204" pitchFamily="34" charset="0"/>
                <a:ea typeface="Calibri" panose="020F0502020204030204" pitchFamily="34" charset="0"/>
                <a:cs typeface="Arial" panose="020B0604020202020204" pitchFamily="34" charset="0"/>
              </a:rPr>
              <a:t>.</a:t>
            </a:r>
            <a:endParaRPr lang="en-US" sz="2400" dirty="0" smtClean="0">
              <a:solidFill>
                <a:srgbClr val="FF0000"/>
              </a:solidFill>
              <a:latin typeface="Candara" panose="020E0502030303020204" pitchFamily="34" charset="0"/>
              <a:ea typeface="Calibri" panose="020F0502020204030204" pitchFamily="34" charset="0"/>
              <a:cs typeface="Calibri" panose="020F0502020204030204" pitchFamily="34" charset="0"/>
            </a:endParaRPr>
          </a:p>
          <a:p>
            <a:pPr marL="285750" lvl="0" indent="-285750">
              <a:lnSpc>
                <a:spcPct val="107000"/>
              </a:lnSpc>
              <a:spcAft>
                <a:spcPts val="800"/>
              </a:spcAft>
              <a:buSzPts val="1100"/>
              <a:buFont typeface="Wingdings" panose="05000000000000000000" pitchFamily="2" charset="2"/>
              <a:buChar char="§"/>
            </a:pPr>
            <a:r>
              <a:rPr lang="en-US" sz="2400" dirty="0" smtClean="0">
                <a:latin typeface="Candara" panose="020E0502030303020204" pitchFamily="34" charset="0"/>
                <a:ea typeface="Calibri" panose="020F0502020204030204" pitchFamily="34" charset="0"/>
                <a:cs typeface="Calibri" panose="020F0502020204030204" pitchFamily="34" charset="0"/>
              </a:rPr>
              <a:t>The </a:t>
            </a:r>
            <a:r>
              <a:rPr lang="en-US" sz="2400" dirty="0">
                <a:solidFill>
                  <a:srgbClr val="FF0000"/>
                </a:solidFill>
                <a:latin typeface="Candara" panose="020E0502030303020204" pitchFamily="34" charset="0"/>
                <a:ea typeface="Calibri" panose="020F0502020204030204" pitchFamily="34" charset="0"/>
                <a:cs typeface="Calibri" panose="020F0502020204030204" pitchFamily="34" charset="0"/>
              </a:rPr>
              <a:t>DEMO farm should be small </a:t>
            </a:r>
            <a:r>
              <a:rPr lang="en-US" sz="2400" dirty="0">
                <a:latin typeface="Candara" panose="020E0502030303020204" pitchFamily="34" charset="0"/>
                <a:ea typeface="Calibri" panose="020F0502020204030204" pitchFamily="34" charset="0"/>
                <a:cs typeface="Calibri" panose="020F0502020204030204" pitchFamily="34" charset="0"/>
              </a:rPr>
              <a:t>enough so that crop and/or tree </a:t>
            </a:r>
            <a:r>
              <a:rPr lang="en-US" sz="2400" dirty="0">
                <a:solidFill>
                  <a:srgbClr val="FF0000"/>
                </a:solidFill>
                <a:latin typeface="Candara" panose="020E0502030303020204" pitchFamily="34" charset="0"/>
                <a:ea typeface="Calibri" panose="020F0502020204030204" pitchFamily="34" charset="0"/>
                <a:cs typeface="Calibri" panose="020F0502020204030204" pitchFamily="34" charset="0"/>
              </a:rPr>
              <a:t>recommended technical packages can be strictly, precisely and efficiently performed</a:t>
            </a:r>
            <a:r>
              <a:rPr lang="en-US" sz="2400" dirty="0" smtClean="0">
                <a:solidFill>
                  <a:srgbClr val="FF0000"/>
                </a:solidFill>
                <a:latin typeface="Candara" panose="020E0502030303020204" pitchFamily="34" charset="0"/>
                <a:ea typeface="Calibri" panose="020F0502020204030204" pitchFamily="34" charset="0"/>
                <a:cs typeface="Calibri" panose="020F0502020204030204" pitchFamily="34" charset="0"/>
              </a:rPr>
              <a:t>.</a:t>
            </a:r>
          </a:p>
          <a:p>
            <a:pPr lvl="0">
              <a:lnSpc>
                <a:spcPct val="107000"/>
              </a:lnSpc>
              <a:spcAft>
                <a:spcPts val="800"/>
              </a:spcAft>
              <a:buSzPts val="1100"/>
            </a:pPr>
            <a:endParaRPr lang="en-US" sz="2400" dirty="0" smtClean="0">
              <a:solidFill>
                <a:srgbClr val="FF0000"/>
              </a:solidFill>
              <a:effectLst/>
              <a:latin typeface="Candara" panose="020E0502030303020204" pitchFamily="34" charset="0"/>
              <a:ea typeface="Calibri" panose="020F0502020204030204" pitchFamily="34" charset="0"/>
              <a:cs typeface="Calibri" panose="020F0502020204030204" pitchFamily="34" charset="0"/>
            </a:endParaRPr>
          </a:p>
          <a:p>
            <a:pPr marL="285750" lvl="0" indent="-285750">
              <a:lnSpc>
                <a:spcPct val="107000"/>
              </a:lnSpc>
              <a:spcAft>
                <a:spcPts val="800"/>
              </a:spcAft>
              <a:buSzPts val="1100"/>
              <a:buFont typeface="Wingdings" panose="05000000000000000000" pitchFamily="2" charset="2"/>
              <a:buChar char="§"/>
            </a:pPr>
            <a:r>
              <a:rPr lang="en-US" sz="2400" dirty="0">
                <a:latin typeface="Candara" panose="020E0502030303020204" pitchFamily="34" charset="0"/>
                <a:ea typeface="Calibri" panose="020F0502020204030204" pitchFamily="34" charset="0"/>
                <a:cs typeface="Calibri" panose="020F0502020204030204" pitchFamily="34" charset="0"/>
              </a:rPr>
              <a:t>The DEMO farm should be relatively small </a:t>
            </a:r>
            <a:r>
              <a:rPr lang="en-US" sz="2400" dirty="0">
                <a:solidFill>
                  <a:srgbClr val="FF0000"/>
                </a:solidFill>
                <a:latin typeface="Candara" panose="020E0502030303020204" pitchFamily="34" charset="0"/>
                <a:ea typeface="Calibri" panose="020F0502020204030204" pitchFamily="34" charset="0"/>
                <a:cs typeface="Calibri" panose="020F0502020204030204" pitchFamily="34" charset="0"/>
              </a:rPr>
              <a:t>to ensure easy management, security/protection and movement within the farm</a:t>
            </a:r>
            <a:r>
              <a:rPr lang="en-US" sz="2400" dirty="0" smtClean="0">
                <a:solidFill>
                  <a:srgbClr val="FF0000"/>
                </a:solidFill>
                <a:latin typeface="Candara" panose="020E0502030303020204" pitchFamily="34" charset="0"/>
                <a:ea typeface="Calibri" panose="020F0502020204030204" pitchFamily="34" charset="0"/>
                <a:cs typeface="Calibri" panose="020F0502020204030204" pitchFamily="34" charset="0"/>
              </a:rPr>
              <a:t>.</a:t>
            </a:r>
          </a:p>
          <a:p>
            <a:pPr lvl="0">
              <a:lnSpc>
                <a:spcPct val="107000"/>
              </a:lnSpc>
              <a:spcAft>
                <a:spcPts val="800"/>
              </a:spcAft>
              <a:buSzPts val="1100"/>
            </a:pPr>
            <a:endParaRPr lang="en-US" sz="2400" dirty="0" smtClean="0">
              <a:solidFill>
                <a:srgbClr val="FF0000"/>
              </a:solidFill>
              <a:effectLst/>
              <a:latin typeface="Candara" panose="020E0502030303020204" pitchFamily="34" charset="0"/>
              <a:ea typeface="Calibri" panose="020F0502020204030204" pitchFamily="34" charset="0"/>
              <a:cs typeface="Calibri" panose="020F0502020204030204" pitchFamily="34" charset="0"/>
            </a:endParaRPr>
          </a:p>
          <a:p>
            <a:pPr marL="285750" lvl="0" indent="-285750">
              <a:lnSpc>
                <a:spcPct val="107000"/>
              </a:lnSpc>
              <a:spcAft>
                <a:spcPts val="800"/>
              </a:spcAft>
              <a:buSzPts val="1100"/>
              <a:buFont typeface="Wingdings" panose="05000000000000000000" pitchFamily="2" charset="2"/>
              <a:buChar char="§"/>
            </a:pPr>
            <a:r>
              <a:rPr lang="en-US" sz="2400" dirty="0">
                <a:solidFill>
                  <a:srgbClr val="FF0000"/>
                </a:solidFill>
                <a:latin typeface="Candara" panose="020E0502030303020204" pitchFamily="34" charset="0"/>
                <a:ea typeface="Calibri" panose="020F0502020204030204" pitchFamily="34" charset="0"/>
                <a:cs typeface="Calibri" panose="020F0502020204030204" pitchFamily="34" charset="0"/>
              </a:rPr>
              <a:t>Rigorous establishment of DEMO farms </a:t>
            </a:r>
            <a:r>
              <a:rPr lang="en-US" sz="2400" dirty="0">
                <a:latin typeface="Candara" panose="020E0502030303020204" pitchFamily="34" charset="0"/>
                <a:ea typeface="Calibri" panose="020F0502020204030204" pitchFamily="34" charset="0"/>
                <a:cs typeface="Calibri" panose="020F0502020204030204" pitchFamily="34" charset="0"/>
              </a:rPr>
              <a:t>will render them suitable extension sites during field days or as sites for farmers’ field schools. </a:t>
            </a:r>
            <a:endParaRPr lang="en-US" sz="2400" dirty="0" smtClean="0">
              <a:effectLst/>
              <a:latin typeface="Candara" panose="020E050203030302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607201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982" y="185018"/>
            <a:ext cx="8520545" cy="452291"/>
          </a:xfrm>
        </p:spPr>
        <p:txBody>
          <a:bodyPr>
            <a:normAutofit fontScale="90000"/>
          </a:bodyPr>
          <a:lstStyle/>
          <a:p>
            <a:r>
              <a:rPr lang="en-GB" sz="2400" b="1" dirty="0" smtClean="0">
                <a:latin typeface="Candara" panose="020E0502030303020204" pitchFamily="34" charset="0"/>
                <a:ea typeface="Calibri" panose="020F0502020204030204" pitchFamily="34" charset="0"/>
                <a:cs typeface="Calibri" panose="020F0502020204030204" pitchFamily="34" charset="0"/>
              </a:rPr>
              <a:t/>
            </a:r>
            <a:br>
              <a:rPr lang="en-GB" sz="2400" b="1" dirty="0" smtClean="0">
                <a:latin typeface="Candara" panose="020E0502030303020204" pitchFamily="34" charset="0"/>
                <a:ea typeface="Calibri" panose="020F0502020204030204" pitchFamily="34" charset="0"/>
                <a:cs typeface="Calibri" panose="020F0502020204030204" pitchFamily="34" charset="0"/>
              </a:rPr>
            </a:br>
            <a:r>
              <a:rPr lang="en-GB" sz="2700" b="1" dirty="0" smtClean="0">
                <a:latin typeface="Candara" panose="020E0502030303020204" pitchFamily="34" charset="0"/>
                <a:ea typeface="Calibri" panose="020F0502020204030204" pitchFamily="34" charset="0"/>
                <a:cs typeface="Calibri" panose="020F0502020204030204" pitchFamily="34" charset="0"/>
              </a:rPr>
              <a:t>Justifications </a:t>
            </a:r>
            <a:r>
              <a:rPr lang="en-GB" sz="2700" b="1" dirty="0">
                <a:latin typeface="Candara" panose="020E0502030303020204" pitchFamily="34" charset="0"/>
                <a:ea typeface="Calibri" panose="020F0502020204030204" pitchFamily="34" charset="0"/>
                <a:cs typeface="Calibri" panose="020F0502020204030204" pitchFamily="34" charset="0"/>
              </a:rPr>
              <a:t>for using one hectare-size DEMO </a:t>
            </a:r>
            <a:r>
              <a:rPr lang="en-GB" sz="2700" b="1" dirty="0" smtClean="0">
                <a:latin typeface="Candara" panose="020E0502030303020204" pitchFamily="34" charset="0"/>
                <a:ea typeface="Calibri" panose="020F0502020204030204" pitchFamily="34" charset="0"/>
                <a:cs typeface="Calibri" panose="020F0502020204030204" pitchFamily="34" charset="0"/>
              </a:rPr>
              <a:t>farms (Cont.):</a:t>
            </a:r>
            <a:r>
              <a:rPr lang="en-US" sz="2400" dirty="0">
                <a:latin typeface="Candara" panose="020E0502030303020204" pitchFamily="34" charset="0"/>
                <a:ea typeface="Calibri" panose="020F0502020204030204" pitchFamily="34" charset="0"/>
                <a:cs typeface="Arial" panose="020B0604020202020204" pitchFamily="34" charset="0"/>
              </a:rPr>
              <a:t/>
            </a:r>
            <a:br>
              <a:rPr lang="en-US" sz="2400" dirty="0">
                <a:latin typeface="Candara" panose="020E0502030303020204" pitchFamily="34" charset="0"/>
                <a:ea typeface="Calibri" panose="020F0502020204030204" pitchFamily="34" charset="0"/>
                <a:cs typeface="Arial" panose="020B0604020202020204" pitchFamily="34" charset="0"/>
              </a:rPr>
            </a:br>
            <a:endParaRPr lang="en-US" sz="2400" dirty="0"/>
          </a:p>
        </p:txBody>
      </p:sp>
      <p:sp>
        <p:nvSpPr>
          <p:cNvPr id="3" name="Rectangle 2"/>
          <p:cNvSpPr/>
          <p:nvPr/>
        </p:nvSpPr>
        <p:spPr>
          <a:xfrm>
            <a:off x="149799" y="807048"/>
            <a:ext cx="8866909" cy="6050952"/>
          </a:xfrm>
          <a:prstGeom prst="rect">
            <a:avLst/>
          </a:prstGeom>
        </p:spPr>
        <p:txBody>
          <a:bodyPr wrap="square">
            <a:spAutoFit/>
          </a:bodyPr>
          <a:lstStyle/>
          <a:p>
            <a:pPr marL="285750" lvl="0" indent="-285750">
              <a:lnSpc>
                <a:spcPct val="107000"/>
              </a:lnSpc>
              <a:spcAft>
                <a:spcPts val="800"/>
              </a:spcAft>
              <a:buSzPts val="1100"/>
              <a:buFont typeface="Wingdings" panose="05000000000000000000" pitchFamily="2" charset="2"/>
              <a:buChar char="§"/>
            </a:pPr>
            <a:r>
              <a:rPr lang="en-US" sz="2200" i="1" dirty="0">
                <a:latin typeface="Candara" panose="020E0502030303020204" pitchFamily="34" charset="0"/>
                <a:ea typeface="Calibri" panose="020F0502020204030204" pitchFamily="34" charset="0"/>
                <a:cs typeface="Calibri" panose="020F0502020204030204" pitchFamily="34" charset="0"/>
              </a:rPr>
              <a:t>The total average land </a:t>
            </a:r>
            <a:r>
              <a:rPr lang="en-US" sz="2200" i="1" dirty="0">
                <a:solidFill>
                  <a:srgbClr val="FF0000"/>
                </a:solidFill>
                <a:latin typeface="Candara" panose="020E0502030303020204" pitchFamily="34" charset="0"/>
                <a:ea typeface="Calibri" panose="020F0502020204030204" pitchFamily="34" charset="0"/>
                <a:cs typeface="Calibri" panose="020F0502020204030204" pitchFamily="34" charset="0"/>
              </a:rPr>
              <a:t>area owned by the targeted pioneer farmers </a:t>
            </a:r>
            <a:r>
              <a:rPr lang="en-US" sz="2200" i="1" dirty="0">
                <a:latin typeface="Candara" panose="020E0502030303020204" pitchFamily="34" charset="0"/>
                <a:ea typeface="Calibri" panose="020F0502020204030204" pitchFamily="34" charset="0"/>
                <a:cs typeface="Calibri" panose="020F0502020204030204" pitchFamily="34" charset="0"/>
              </a:rPr>
              <a:t>at </a:t>
            </a:r>
            <a:r>
              <a:rPr lang="en-US" sz="2200" i="1" dirty="0" err="1">
                <a:latin typeface="Candara" panose="020E0502030303020204" pitchFamily="34" charset="0"/>
                <a:ea typeface="Calibri" panose="020F0502020204030204" pitchFamily="34" charset="0"/>
                <a:cs typeface="Calibri" panose="020F0502020204030204" pitchFamily="34" charset="0"/>
              </a:rPr>
              <a:t>Gedarif</a:t>
            </a:r>
            <a:r>
              <a:rPr lang="en-US" sz="2200" i="1" dirty="0">
                <a:latin typeface="Candara" panose="020E0502030303020204" pitchFamily="34" charset="0"/>
                <a:ea typeface="Calibri" panose="020F0502020204030204" pitchFamily="34" charset="0"/>
                <a:cs typeface="Calibri" panose="020F0502020204030204" pitchFamily="34" charset="0"/>
              </a:rPr>
              <a:t> target villages </a:t>
            </a:r>
            <a:r>
              <a:rPr lang="en-US" sz="2200" i="1" dirty="0">
                <a:solidFill>
                  <a:srgbClr val="FF0000"/>
                </a:solidFill>
                <a:latin typeface="Candara" panose="020E0502030303020204" pitchFamily="34" charset="0"/>
                <a:ea typeface="Calibri" panose="020F0502020204030204" pitchFamily="34" charset="0"/>
                <a:cs typeface="Calibri" panose="020F0502020204030204" pitchFamily="34" charset="0"/>
              </a:rPr>
              <a:t>is 4.2 ha/farmer</a:t>
            </a:r>
            <a:r>
              <a:rPr lang="en-US" sz="2200" i="1" dirty="0">
                <a:latin typeface="Candara" panose="020E0502030303020204" pitchFamily="34" charset="0"/>
                <a:ea typeface="Calibri" panose="020F0502020204030204" pitchFamily="34" charset="0"/>
                <a:cs typeface="Calibri" panose="020F0502020204030204" pitchFamily="34" charset="0"/>
              </a:rPr>
              <a:t>. Hence, the farmers do not own such large farms to allocate 5.0 hectares as DEMO farms (Table). Usually a farmer does not put all his farm under demonstration because he also needs to cultivate other crops and may need to manage his land, other than DEMO farm, the way he likes</a:t>
            </a:r>
            <a:r>
              <a:rPr lang="en-US" sz="2200" i="1" dirty="0" smtClean="0">
                <a:latin typeface="Candara" panose="020E0502030303020204" pitchFamily="34" charset="0"/>
                <a:ea typeface="Calibri" panose="020F0502020204030204" pitchFamily="34" charset="0"/>
                <a:cs typeface="Calibri" panose="020F0502020204030204" pitchFamily="34" charset="0"/>
              </a:rPr>
              <a:t>.</a:t>
            </a:r>
          </a:p>
          <a:p>
            <a:pPr marL="285750" lvl="0" indent="-285750">
              <a:lnSpc>
                <a:spcPct val="107000"/>
              </a:lnSpc>
              <a:spcAft>
                <a:spcPts val="800"/>
              </a:spcAft>
              <a:buSzPts val="1100"/>
              <a:buFont typeface="Wingdings" panose="05000000000000000000" pitchFamily="2" charset="2"/>
              <a:buChar char="§"/>
            </a:pPr>
            <a:endParaRPr lang="en-US" sz="2200" dirty="0" smtClean="0">
              <a:latin typeface="Candara" panose="020E0502030303020204" pitchFamily="34" charset="0"/>
              <a:ea typeface="Calibri" panose="020F0502020204030204" pitchFamily="34" charset="0"/>
              <a:cs typeface="Calibri" panose="020F0502020204030204" pitchFamily="34" charset="0"/>
            </a:endParaRPr>
          </a:p>
          <a:p>
            <a:pPr marL="285750" lvl="0" indent="-285750">
              <a:lnSpc>
                <a:spcPct val="107000"/>
              </a:lnSpc>
              <a:spcAft>
                <a:spcPts val="800"/>
              </a:spcAft>
              <a:buSzPts val="1100"/>
              <a:buFont typeface="Wingdings" panose="05000000000000000000" pitchFamily="2" charset="2"/>
              <a:buChar char="§"/>
            </a:pPr>
            <a:r>
              <a:rPr lang="en-US" sz="2200" dirty="0" smtClean="0">
                <a:latin typeface="Candara" panose="020E0502030303020204" pitchFamily="34" charset="0"/>
                <a:ea typeface="Calibri" panose="020F0502020204030204" pitchFamily="34" charset="0"/>
                <a:cs typeface="Calibri" panose="020F0502020204030204" pitchFamily="34" charset="0"/>
              </a:rPr>
              <a:t>The </a:t>
            </a:r>
            <a:r>
              <a:rPr lang="en-US" sz="2200" dirty="0">
                <a:latin typeface="Candara" panose="020E0502030303020204" pitchFamily="34" charset="0"/>
                <a:ea typeface="Calibri" panose="020F0502020204030204" pitchFamily="34" charset="0"/>
                <a:cs typeface="Calibri" panose="020F0502020204030204" pitchFamily="34" charset="0"/>
              </a:rPr>
              <a:t>farmer needs about </a:t>
            </a:r>
            <a:r>
              <a:rPr lang="en-US" sz="2200" dirty="0">
                <a:solidFill>
                  <a:srgbClr val="FF0000"/>
                </a:solidFill>
                <a:latin typeface="Candara" panose="020E0502030303020204" pitchFamily="34" charset="0"/>
                <a:ea typeface="Calibri" panose="020F0502020204030204" pitchFamily="34" charset="0"/>
                <a:cs typeface="Calibri" panose="020F0502020204030204" pitchFamily="34" charset="0"/>
              </a:rPr>
              <a:t>30 days to conduct necessary cultural practices to establish a DEMO farm of 1.0 ha size. </a:t>
            </a:r>
            <a:r>
              <a:rPr lang="en-US" sz="2200" dirty="0">
                <a:latin typeface="Candara" panose="020E0502030303020204" pitchFamily="34" charset="0"/>
                <a:ea typeface="Calibri" panose="020F0502020204030204" pitchFamily="34" charset="0"/>
                <a:cs typeface="Calibri" panose="020F0502020204030204" pitchFamily="34" charset="0"/>
              </a:rPr>
              <a:t>Hence, it seems illogical to allocate all his time managing an area five times the one-hectare farm! </a:t>
            </a:r>
            <a:r>
              <a:rPr lang="en-US" sz="2200" i="1" dirty="0" smtClean="0">
                <a:solidFill>
                  <a:srgbClr val="FF0000"/>
                </a:solidFill>
                <a:latin typeface="Candara" panose="020E0502030303020204" pitchFamily="34" charset="0"/>
                <a:ea typeface="Calibri" panose="020F0502020204030204" pitchFamily="34" charset="0"/>
                <a:cs typeface="Calibri" panose="020F0502020204030204" pitchFamily="34" charset="0"/>
              </a:rPr>
              <a:t>Impossible</a:t>
            </a:r>
          </a:p>
          <a:p>
            <a:pPr marL="285750" lvl="0" indent="-285750">
              <a:lnSpc>
                <a:spcPct val="107000"/>
              </a:lnSpc>
              <a:spcAft>
                <a:spcPts val="800"/>
              </a:spcAft>
              <a:buSzPts val="1100"/>
              <a:buFont typeface="Wingdings" panose="05000000000000000000" pitchFamily="2" charset="2"/>
              <a:buChar char="§"/>
            </a:pPr>
            <a:endParaRPr lang="en-US" sz="2400" i="1" dirty="0">
              <a:solidFill>
                <a:srgbClr val="FF0000"/>
              </a:solidFill>
              <a:latin typeface="Candara" panose="020E0502030303020204" pitchFamily="34" charset="0"/>
              <a:ea typeface="Calibri" panose="020F0502020204030204" pitchFamily="34" charset="0"/>
              <a:cs typeface="Calibri" panose="020F0502020204030204" pitchFamily="34" charset="0"/>
            </a:endParaRPr>
          </a:p>
          <a:p>
            <a:pPr marL="342900" lvl="0" indent="-342900">
              <a:lnSpc>
                <a:spcPct val="107000"/>
              </a:lnSpc>
              <a:spcAft>
                <a:spcPts val="800"/>
              </a:spcAft>
              <a:buClr>
                <a:srgbClr val="FF0000"/>
              </a:buClr>
              <a:buSzPct val="100000"/>
              <a:buFont typeface="Wingdings" panose="05000000000000000000" pitchFamily="2" charset="2"/>
              <a:buChar char="v"/>
            </a:pPr>
            <a:r>
              <a:rPr lang="en-US" sz="2400" b="1" i="1" dirty="0">
                <a:solidFill>
                  <a:srgbClr val="FF0000"/>
                </a:solidFill>
                <a:latin typeface="Candara" panose="020E0502030303020204" pitchFamily="34" charset="0"/>
                <a:ea typeface="Calibri" panose="020F0502020204030204" pitchFamily="34" charset="0"/>
                <a:cs typeface="Calibri" panose="020F0502020204030204" pitchFamily="34" charset="0"/>
              </a:rPr>
              <a:t>Expected output should be measured by ADOPTION and </a:t>
            </a:r>
            <a:r>
              <a:rPr lang="en-US" sz="2400" b="1" i="1" dirty="0" smtClean="0">
                <a:solidFill>
                  <a:srgbClr val="FF0000"/>
                </a:solidFill>
                <a:latin typeface="Candara" panose="020E0502030303020204" pitchFamily="34" charset="0"/>
                <a:ea typeface="Calibri" panose="020F0502020204030204" pitchFamily="34" charset="0"/>
                <a:cs typeface="Calibri" panose="020F0502020204030204" pitchFamily="34" charset="0"/>
              </a:rPr>
              <a:t>TRANSFERING/ </a:t>
            </a:r>
            <a:r>
              <a:rPr lang="en-US" sz="2400" b="1" i="1" dirty="0">
                <a:solidFill>
                  <a:srgbClr val="FF0000"/>
                </a:solidFill>
                <a:latin typeface="Candara" panose="020E0502030303020204" pitchFamily="34" charset="0"/>
                <a:ea typeface="Calibri" panose="020F0502020204030204" pitchFamily="34" charset="0"/>
                <a:cs typeface="Calibri" panose="020F0502020204030204" pitchFamily="34" charset="0"/>
              </a:rPr>
              <a:t>SCALING OUT </a:t>
            </a:r>
            <a:r>
              <a:rPr lang="en-US" sz="2400" b="1" i="1" dirty="0" smtClean="0">
                <a:solidFill>
                  <a:srgbClr val="FF0000"/>
                </a:solidFill>
                <a:latin typeface="Candara" panose="020E0502030303020204" pitchFamily="34" charset="0"/>
                <a:ea typeface="Calibri" panose="020F0502020204030204" pitchFamily="34" charset="0"/>
                <a:cs typeface="Calibri" panose="020F0502020204030204" pitchFamily="34" charset="0"/>
              </a:rPr>
              <a:t>TECHNOLOGY and </a:t>
            </a:r>
            <a:r>
              <a:rPr lang="en-US" sz="2400" b="1" i="1" dirty="0">
                <a:solidFill>
                  <a:srgbClr val="FF0000"/>
                </a:solidFill>
                <a:latin typeface="Candara" panose="020E0502030303020204" pitchFamily="34" charset="0"/>
                <a:ea typeface="Calibri" panose="020F0502020204030204" pitchFamily="34" charset="0"/>
                <a:cs typeface="Calibri" panose="020F0502020204030204" pitchFamily="34" charset="0"/>
              </a:rPr>
              <a:t>not by  AREA OF DEMO FARM/FARMER</a:t>
            </a:r>
          </a:p>
        </p:txBody>
      </p:sp>
    </p:spTree>
    <p:extLst>
      <p:ext uri="{BB962C8B-B14F-4D97-AF65-F5344CB8AC3E}">
        <p14:creationId xmlns:p14="http://schemas.microsoft.com/office/powerpoint/2010/main" val="131045517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5156</TotalTime>
  <Words>893</Words>
  <Application>Microsoft Office PowerPoint</Application>
  <PresentationFormat>On-screen Show (4:3)</PresentationFormat>
  <Paragraphs>143</Paragraphs>
  <Slides>13</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Arial</vt:lpstr>
      <vt:lpstr>Arial Black</vt:lpstr>
      <vt:lpstr>Bradley Hand ITC</vt:lpstr>
      <vt:lpstr>Calibri</vt:lpstr>
      <vt:lpstr>Calibri Light</vt:lpstr>
      <vt:lpstr>Candara</vt:lpstr>
      <vt:lpstr>Times New Roman</vt:lpstr>
      <vt:lpstr>Wingdings</vt:lpstr>
      <vt:lpstr>Office Theme</vt:lpstr>
      <vt:lpstr>PowerPoint Presentation</vt:lpstr>
      <vt:lpstr>  Concept and definition </vt:lpstr>
      <vt:lpstr>Objectives of DEMO farms</vt:lpstr>
      <vt:lpstr>Objectives of DEMO farms (Cont.)</vt:lpstr>
      <vt:lpstr> How to come up with a DEMO theme? </vt:lpstr>
      <vt:lpstr> Basis for establishing DEMO farms </vt:lpstr>
      <vt:lpstr>Size of a DEMO farm </vt:lpstr>
      <vt:lpstr> Justifications for using one hectare-size DEMO farms: </vt:lpstr>
      <vt:lpstr> Justifications for using one hectare-size DEMO farms (Cont.): </vt:lpstr>
      <vt:lpstr>  Yield of improved sorghum variety (Wad Ahmed) at El Gedarif in 2022. </vt:lpstr>
      <vt:lpstr>  طلبات من مزارعين  لعمل حقول ايضاحية اضافية مقترحة بالقضارف </vt:lpstr>
      <vt:lpstr>  الحقول الإيضاحية التي نفذت والمقترح لموسم 2023 </vt:lpstr>
      <vt:lpstr>PowerPoint Presentation</vt:lpstr>
    </vt:vector>
  </TitlesOfParts>
  <Company>SACC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Prof Mohamed</dc:creator>
  <cp:lastModifiedBy>Prof Mohamed</cp:lastModifiedBy>
  <cp:revision>52</cp:revision>
  <dcterms:created xsi:type="dcterms:W3CDTF">2023-02-02T17:43:18Z</dcterms:created>
  <dcterms:modified xsi:type="dcterms:W3CDTF">2023-02-07T05:02:57Z</dcterms:modified>
</cp:coreProperties>
</file>